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4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1.xml" ContentType="application/vnd.openxmlformats-officedocument.presentationml.notesSlide+xml"/>
  <Override PartName="/ppt/tags/tag1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0"/>
  </p:notesMasterIdLst>
  <p:sldIdLst>
    <p:sldId id="257" r:id="rId2"/>
    <p:sldId id="1117" r:id="rId3"/>
    <p:sldId id="1118" r:id="rId4"/>
    <p:sldId id="1119" r:id="rId5"/>
    <p:sldId id="791" r:id="rId6"/>
    <p:sldId id="938" r:id="rId7"/>
    <p:sldId id="876" r:id="rId8"/>
    <p:sldId id="825" r:id="rId9"/>
    <p:sldId id="877" r:id="rId10"/>
    <p:sldId id="872" r:id="rId11"/>
    <p:sldId id="880" r:id="rId12"/>
    <p:sldId id="881" r:id="rId13"/>
    <p:sldId id="883" r:id="rId14"/>
    <p:sldId id="884" r:id="rId15"/>
    <p:sldId id="885" r:id="rId16"/>
    <p:sldId id="886" r:id="rId17"/>
    <p:sldId id="878" r:id="rId18"/>
    <p:sldId id="882" r:id="rId19"/>
    <p:sldId id="1110" r:id="rId20"/>
    <p:sldId id="890" r:id="rId21"/>
    <p:sldId id="891" r:id="rId22"/>
    <p:sldId id="892" r:id="rId23"/>
    <p:sldId id="893" r:id="rId24"/>
    <p:sldId id="894" r:id="rId25"/>
    <p:sldId id="895" r:id="rId26"/>
    <p:sldId id="896" r:id="rId27"/>
    <p:sldId id="887" r:id="rId28"/>
    <p:sldId id="1112" r:id="rId29"/>
    <p:sldId id="905" r:id="rId30"/>
    <p:sldId id="906" r:id="rId31"/>
    <p:sldId id="898" r:id="rId32"/>
    <p:sldId id="1113" r:id="rId33"/>
    <p:sldId id="899" r:id="rId34"/>
    <p:sldId id="901" r:id="rId35"/>
    <p:sldId id="1114" r:id="rId36"/>
    <p:sldId id="902" r:id="rId37"/>
    <p:sldId id="903" r:id="rId38"/>
    <p:sldId id="909" r:id="rId39"/>
    <p:sldId id="908" r:id="rId40"/>
    <p:sldId id="1006" r:id="rId41"/>
    <p:sldId id="1008" r:id="rId42"/>
    <p:sldId id="1009" r:id="rId43"/>
    <p:sldId id="1011" r:id="rId44"/>
    <p:sldId id="1054" r:id="rId45"/>
    <p:sldId id="1024" r:id="rId46"/>
    <p:sldId id="1025" r:id="rId47"/>
    <p:sldId id="1053" r:id="rId48"/>
    <p:sldId id="1093" r:id="rId49"/>
    <p:sldId id="1094" r:id="rId50"/>
    <p:sldId id="1096" r:id="rId51"/>
    <p:sldId id="1116" r:id="rId52"/>
    <p:sldId id="1097" r:id="rId53"/>
    <p:sldId id="1098" r:id="rId54"/>
    <p:sldId id="1099" r:id="rId55"/>
    <p:sldId id="1100" r:id="rId56"/>
    <p:sldId id="1102" r:id="rId57"/>
    <p:sldId id="1104" r:id="rId58"/>
    <p:sldId id="1105" r:id="rId59"/>
    <p:sldId id="1106" r:id="rId60"/>
    <p:sldId id="1107" r:id="rId61"/>
    <p:sldId id="911" r:id="rId62"/>
    <p:sldId id="920" r:id="rId63"/>
    <p:sldId id="912" r:id="rId64"/>
    <p:sldId id="925" r:id="rId65"/>
    <p:sldId id="926" r:id="rId66"/>
    <p:sldId id="927" r:id="rId67"/>
    <p:sldId id="918" r:id="rId68"/>
    <p:sldId id="652" r:id="rId6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8" roundtripDataSignature="AMtx7mj3cexxPoB31qK96Q7UILZvQNo3b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21" autoAdjust="0"/>
    <p:restoredTop sz="99407" autoAdjust="0"/>
  </p:normalViewPr>
  <p:slideViewPr>
    <p:cSldViewPr snapToGrid="0">
      <p:cViewPr varScale="1">
        <p:scale>
          <a:sx n="88" d="100"/>
          <a:sy n="88" d="100"/>
        </p:scale>
        <p:origin x="20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258" Type="http://customschemas.google.com/relationships/presentationmetadata" Target="metadata"/><Relationship Id="rId261"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59" Type="http://schemas.openxmlformats.org/officeDocument/2006/relationships/presProps" Target="presProps.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262"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260"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5583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9295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1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9061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4341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6552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241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4730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8791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7287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29bfa976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c29bfa976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23329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3118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094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024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3948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4270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9413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61825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2327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2956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8975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83101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7959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37657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08015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9897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63573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54283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78943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10343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66214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3323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92051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Add more unique colors (3-4)</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41</a:t>
            </a:fld>
            <a:endParaRPr lang="en-US"/>
          </a:p>
        </p:txBody>
      </p:sp>
    </p:spTree>
    <p:extLst>
      <p:ext uri="{BB962C8B-B14F-4D97-AF65-F5344CB8AC3E}">
        <p14:creationId xmlns:p14="http://schemas.microsoft.com/office/powerpoint/2010/main" val="41259593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Pca3d2d</a:t>
            </a:r>
            <a:r>
              <a:rPr lang="en-US" baseline="0" dirty="0" smtClean="0"/>
              <a:t> in lecture-slides/assets/</a:t>
            </a:r>
            <a:r>
              <a:rPr lang="en-US" baseline="0" dirty="0" err="1" smtClean="0"/>
              <a:t>pca</a:t>
            </a:r>
            <a:r>
              <a:rPr lang="en-US" baseline="0" dirty="0" smtClean="0"/>
              <a:t>/</a:t>
            </a:r>
          </a:p>
          <a:p>
            <a:endParaRPr lang="en-US" baseline="0" dirty="0" smtClean="0"/>
          </a:p>
          <a:p>
            <a:r>
              <a:rPr lang="en-US" baseline="0" dirty="0" smtClean="0"/>
              <a:t>Label axes</a:t>
            </a:r>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42</a:t>
            </a:fld>
            <a:endParaRPr lang="en-US"/>
          </a:p>
        </p:txBody>
      </p:sp>
    </p:spTree>
    <p:extLst>
      <p:ext uri="{BB962C8B-B14F-4D97-AF65-F5344CB8AC3E}">
        <p14:creationId xmlns:p14="http://schemas.microsoft.com/office/powerpoint/2010/main" val="32525505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C30790-1849-42B5-83E1-52B08CB80B81}" type="slidenum">
              <a:rPr lang="en-US" altLang="en-US" smtClean="0">
                <a:solidFill>
                  <a:srgbClr val="000000"/>
                </a:solidFill>
              </a:rPr>
              <a:pPr>
                <a:spcBef>
                  <a:spcPct val="0"/>
                </a:spcBef>
              </a:pPr>
              <a:t>44</a:t>
            </a:fld>
            <a:endParaRPr lang="en-US" altLang="en-US" smtClean="0">
              <a:solidFill>
                <a:srgbClr val="000000"/>
              </a:solidFill>
            </a:endParaRPr>
          </a:p>
        </p:txBody>
      </p:sp>
      <p:sp>
        <p:nvSpPr>
          <p:cNvPr id="54275"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3" rIns="91427" bIns="45713"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BE8B7C08-8F1A-4ACB-9CF5-AB48AF8A2B2C}" type="slidenum">
              <a:rPr lang="en-US" altLang="en-US" sz="1100" b="0">
                <a:solidFill>
                  <a:srgbClr val="000000"/>
                </a:solidFill>
                <a:latin typeface="Arial" panose="020B0604020202020204" pitchFamily="34" charset="0"/>
                <a:cs typeface="Arial" panose="020B0604020202020204" pitchFamily="34" charset="0"/>
              </a:rPr>
              <a:pPr algn="r" eaLnBrk="1" hangingPunct="1">
                <a:spcBef>
                  <a:spcPct val="0"/>
                </a:spcBef>
              </a:pPr>
              <a:t>44</a:t>
            </a:fld>
            <a:endParaRPr lang="en-US" altLang="en-US" sz="1100" b="0">
              <a:solidFill>
                <a:srgbClr val="000000"/>
              </a:solidFill>
              <a:latin typeface="Arial" panose="020B0604020202020204" pitchFamily="34" charset="0"/>
              <a:cs typeface="Arial" panose="020B0604020202020204" pitchFamily="34" charset="0"/>
            </a:endParaRPr>
          </a:p>
        </p:txBody>
      </p:sp>
      <p:sp>
        <p:nvSpPr>
          <p:cNvPr id="54276" name="Rectangle 2"/>
          <p:cNvSpPr>
            <a:spLocks noGrp="1" noRot="1" noChangeAspect="1" noChangeArrowheads="1" noTextEdit="1"/>
          </p:cNvSpPr>
          <p:nvPr>
            <p:ph type="sldImg"/>
          </p:nvPr>
        </p:nvSpPr>
        <p:spPr>
          <a:xfrm>
            <a:off x="382588" y="685800"/>
            <a:ext cx="6096000" cy="3429000"/>
          </a:xfrm>
          <a:ln/>
        </p:spPr>
      </p:sp>
      <p:sp>
        <p:nvSpPr>
          <p:cNvPr id="54277"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3" rIns="91427" bIns="45713"/>
          <a:lstStyle/>
          <a:p>
            <a:pPr eaLnBrk="1" hangingPunct="1"/>
            <a:endParaRPr lang="en-US" altLang="en-US" smtClean="0"/>
          </a:p>
        </p:txBody>
      </p:sp>
    </p:spTree>
    <p:extLst>
      <p:ext uri="{BB962C8B-B14F-4D97-AF65-F5344CB8AC3E}">
        <p14:creationId xmlns:p14="http://schemas.microsoft.com/office/powerpoint/2010/main" val="23268115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7E23DAD-F34D-48DC-8045-0D06FBC86DE6}" type="slidenum">
              <a:rPr lang="en-US" altLang="en-US" smtClean="0">
                <a:solidFill>
                  <a:srgbClr val="000000"/>
                </a:solidFill>
              </a:rPr>
              <a:pPr>
                <a:spcBef>
                  <a:spcPct val="0"/>
                </a:spcBef>
              </a:pPr>
              <a:t>47</a:t>
            </a:fld>
            <a:endParaRPr lang="en-US" altLang="en-US" smtClean="0">
              <a:solidFill>
                <a:srgbClr val="000000"/>
              </a:solidFill>
            </a:endParaRPr>
          </a:p>
        </p:txBody>
      </p:sp>
      <p:sp>
        <p:nvSpPr>
          <p:cNvPr id="5222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3" rIns="91427" bIns="45713"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98274035-81E3-430C-9298-78B57B42D086}" type="slidenum">
              <a:rPr lang="en-US" altLang="en-US" sz="1100" b="0">
                <a:solidFill>
                  <a:srgbClr val="000000"/>
                </a:solidFill>
                <a:latin typeface="Arial" panose="020B0604020202020204" pitchFamily="34" charset="0"/>
                <a:cs typeface="Arial" panose="020B0604020202020204" pitchFamily="34" charset="0"/>
              </a:rPr>
              <a:pPr algn="r" eaLnBrk="1" hangingPunct="1">
                <a:spcBef>
                  <a:spcPct val="0"/>
                </a:spcBef>
              </a:pPr>
              <a:t>47</a:t>
            </a:fld>
            <a:endParaRPr lang="en-US" altLang="en-US" sz="1100" b="0">
              <a:solidFill>
                <a:srgbClr val="000000"/>
              </a:solidFill>
              <a:latin typeface="Arial" panose="020B0604020202020204" pitchFamily="34" charset="0"/>
              <a:cs typeface="Arial" panose="020B0604020202020204" pitchFamily="34" charset="0"/>
            </a:endParaRPr>
          </a:p>
        </p:txBody>
      </p:sp>
      <p:sp>
        <p:nvSpPr>
          <p:cNvPr id="52228" name="Rectangle 2"/>
          <p:cNvSpPr>
            <a:spLocks noGrp="1" noRot="1" noChangeAspect="1" noChangeArrowheads="1" noTextEdit="1"/>
          </p:cNvSpPr>
          <p:nvPr>
            <p:ph type="sldImg"/>
          </p:nvPr>
        </p:nvSpPr>
        <p:spPr>
          <a:xfrm>
            <a:off x="382588" y="685800"/>
            <a:ext cx="6096000" cy="3429000"/>
          </a:xfrm>
          <a:ln/>
        </p:spPr>
      </p:sp>
      <p:sp>
        <p:nvSpPr>
          <p:cNvPr id="52229" name="Rectangle 3"/>
          <p:cNvSpPr>
            <a:spLocks noGrp="1" noChangeArrowheads="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7" tIns="45713" rIns="91427" bIns="45713"/>
          <a:lstStyle/>
          <a:p>
            <a:pPr eaLnBrk="1" hangingPunct="1"/>
            <a:endParaRPr lang="en-US" altLang="en-US" smtClean="0"/>
          </a:p>
        </p:txBody>
      </p:sp>
    </p:spTree>
    <p:extLst>
      <p:ext uri="{BB962C8B-B14F-4D97-AF65-F5344CB8AC3E}">
        <p14:creationId xmlns:p14="http://schemas.microsoft.com/office/powerpoint/2010/main" val="40916546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0167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65903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05770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516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52474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0804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79929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7068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48414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65976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43637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49465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05485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41156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87497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62499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1307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25578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3e19dd39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gc3e19dd39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2772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2557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6216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9bfa97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c29bfa976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3331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946075-E8DF-4742-8C24-79E95A67D237}" type="datetime1">
              <a:rPr lang="en-US" smtClean="0"/>
              <a:t>7/6/2022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1CA95-E0BC-48B5-948A-ECC494EB4D84}" type="slidenum">
              <a:rPr lang="en-US" smtClean="0"/>
              <a:t>‹#›</a:t>
            </a:fld>
            <a:endParaRPr lang="en-US"/>
          </a:p>
        </p:txBody>
      </p:sp>
    </p:spTree>
    <p:extLst>
      <p:ext uri="{BB962C8B-B14F-4D97-AF65-F5344CB8AC3E}">
        <p14:creationId xmlns:p14="http://schemas.microsoft.com/office/powerpoint/2010/main" val="167912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smtClean="0"/>
              <a:t>Click to edit Master title style</a:t>
            </a:r>
            <a:endParaRPr lang="en-SG"/>
          </a:p>
        </p:txBody>
      </p:sp>
      <p:sp>
        <p:nvSpPr>
          <p:cNvPr id="3" name="Table Placeholder 2"/>
          <p:cNvSpPr>
            <a:spLocks noGrp="1"/>
          </p:cNvSpPr>
          <p:nvPr>
            <p:ph type="tbl" idx="1"/>
          </p:nvPr>
        </p:nvSpPr>
        <p:spPr>
          <a:xfrm>
            <a:off x="609600" y="1719263"/>
            <a:ext cx="10972800" cy="4411662"/>
          </a:xfrm>
        </p:spPr>
        <p:txBody>
          <a:bodyPr/>
          <a:lstStyle/>
          <a:p>
            <a:pPr lvl="0"/>
            <a:endParaRPr lang="en-SG" noProof="0" smtClean="0"/>
          </a:p>
        </p:txBody>
      </p:sp>
      <p:sp>
        <p:nvSpPr>
          <p:cNvPr id="4" name="Rectangle 5"/>
          <p:cNvSpPr>
            <a:spLocks noGrp="1" noChangeArrowheads="1"/>
          </p:cNvSpPr>
          <p:nvPr>
            <p:ph type="dt" sz="half" idx="10"/>
          </p:nvPr>
        </p:nvSpPr>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p:txBody>
          <a:bodyPr/>
          <a:lstStyle>
            <a:lvl1pPr>
              <a:defRPr/>
            </a:lvl1pPr>
          </a:lstStyle>
          <a:p>
            <a:pPr>
              <a:defRPr/>
            </a:pPr>
            <a:fld id="{8B3BE11A-4A6A-4B79-B2D4-EEC472A34474}" type="slidenum">
              <a:rPr lang="en-US" altLang="en-US"/>
              <a:pPr>
                <a:defRPr/>
              </a:pPr>
              <a:t>‹#›</a:t>
            </a:fld>
            <a:endParaRPr lang="en-US" altLang="en-US"/>
          </a:p>
        </p:txBody>
      </p:sp>
    </p:spTree>
    <p:extLst>
      <p:ext uri="{BB962C8B-B14F-4D97-AF65-F5344CB8AC3E}">
        <p14:creationId xmlns:p14="http://schemas.microsoft.com/office/powerpoint/2010/main" val="2786122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r>
              <a:rPr lang="en-US"/>
              <a:t>Lecture 1:  Introduction</a:t>
            </a:r>
            <a:endParaRPr lang="en-US" dirty="0"/>
          </a:p>
        </p:txBody>
      </p:sp>
      <p:sp>
        <p:nvSpPr>
          <p:cNvPr id="3" name="Footer Placeholder 2"/>
          <p:cNvSpPr>
            <a:spLocks noGrp="1"/>
          </p:cNvSpPr>
          <p:nvPr>
            <p:ph type="ftr" sz="quarter" idx="11"/>
          </p:nvPr>
        </p:nvSpPr>
        <p:spPr/>
        <p:txBody>
          <a:bodyPr/>
          <a:lstStyle>
            <a:lvl1pPr>
              <a:defRPr/>
            </a:lvl1pPr>
          </a:lstStyle>
          <a:p>
            <a:pPr>
              <a:defRPr/>
            </a:pPr>
            <a:r>
              <a:rPr lang="en-US"/>
              <a:t>CSE5334 Data Mining, Fall 2008, UT-Arlington ©Chengkai Li, 2008</a:t>
            </a:r>
          </a:p>
        </p:txBody>
      </p:sp>
      <p:sp>
        <p:nvSpPr>
          <p:cNvPr id="4" name="Slide Number Placeholder 22"/>
          <p:cNvSpPr>
            <a:spLocks noGrp="1"/>
          </p:cNvSpPr>
          <p:nvPr>
            <p:ph type="sldNum" sz="quarter" idx="12"/>
          </p:nvPr>
        </p:nvSpPr>
        <p:spPr/>
        <p:txBody>
          <a:bodyPr/>
          <a:lstStyle>
            <a:lvl1pPr>
              <a:defRPr/>
            </a:lvl1pPr>
          </a:lstStyle>
          <a:p>
            <a:fld id="{3462A958-88FF-4031-B479-CFA4411B66C4}" type="slidenum">
              <a:rPr lang="zh-CN" altLang="en-US"/>
              <a:pPr/>
              <a:t>‹#›</a:t>
            </a:fld>
            <a:endParaRPr lang="en-US" altLang="zh-CN"/>
          </a:p>
        </p:txBody>
      </p:sp>
    </p:spTree>
    <p:extLst>
      <p:ext uri="{BB962C8B-B14F-4D97-AF65-F5344CB8AC3E}">
        <p14:creationId xmlns:p14="http://schemas.microsoft.com/office/powerpoint/2010/main" val="153372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34849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6" r:id="rId3"/>
    <p:sldLayoutId id="2147483658" r:id="rId4"/>
    <p:sldLayoutId id="2147483659" r:id="rId5"/>
    <p:sldLayoutId id="2147483660" r:id="rId6"/>
    <p:sldLayoutId id="2147483662" r:id="rId7"/>
    <p:sldLayoutId id="2147483663" r:id="rId8"/>
    <p:sldLayoutId id="214748366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archive.ics.uci.edu/ml/datasets/breast+cancer+wisconsin+(original"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www.cse.msu.edu/~ptan/dmbook/tutorials/tutorial4/DTW_prec.csv"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tags" Target="../tags/tag3.xml"/><Relationship Id="rId21" Type="http://schemas.openxmlformats.org/officeDocument/2006/relationships/image" Target="../media/image40.png"/><Relationship Id="rId7" Type="http://schemas.openxmlformats.org/officeDocument/2006/relationships/tags" Target="../tags/tag7.xml"/><Relationship Id="rId12" Type="http://schemas.openxmlformats.org/officeDocument/2006/relationships/notesSlide" Target="../notesSlides/notesSlide40.xml"/><Relationship Id="rId17" Type="http://schemas.openxmlformats.org/officeDocument/2006/relationships/image" Target="../media/image36.png"/><Relationship Id="rId2" Type="http://schemas.openxmlformats.org/officeDocument/2006/relationships/tags" Target="../tags/tag2.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9.xml"/><Relationship Id="rId5" Type="http://schemas.openxmlformats.org/officeDocument/2006/relationships/tags" Target="../tags/tag5.xml"/><Relationship Id="rId15" Type="http://schemas.openxmlformats.org/officeDocument/2006/relationships/image" Target="../media/image34.png"/><Relationship Id="rId10" Type="http://schemas.openxmlformats.org/officeDocument/2006/relationships/tags" Target="../tags/tag10.xml"/><Relationship Id="rId19" Type="http://schemas.openxmlformats.org/officeDocument/2006/relationships/image" Target="../media/image38.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33.png"/><Relationship Id="rId22" Type="http://schemas.openxmlformats.org/officeDocument/2006/relationships/image" Target="../media/image41.png"/></Relationships>
</file>

<file path=ppt/slides/_rels/slide42.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image" Target="../media/image44.jpeg"/><Relationship Id="rId18" Type="http://schemas.openxmlformats.org/officeDocument/2006/relationships/image" Target="../media/image46.pn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43.jpeg"/><Relationship Id="rId17" Type="http://schemas.openxmlformats.org/officeDocument/2006/relationships/image" Target="../media/image32.png"/><Relationship Id="rId2" Type="http://schemas.openxmlformats.org/officeDocument/2006/relationships/tags" Target="../tags/tag12.xml"/><Relationship Id="rId16" Type="http://schemas.openxmlformats.org/officeDocument/2006/relationships/image" Target="../media/image45.pn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42.jpeg"/><Relationship Id="rId5" Type="http://schemas.openxmlformats.org/officeDocument/2006/relationships/tags" Target="../tags/tag15.xml"/><Relationship Id="rId15" Type="http://schemas.openxmlformats.org/officeDocument/2006/relationships/image" Target="../media/image41.png"/><Relationship Id="rId10" Type="http://schemas.openxmlformats.org/officeDocument/2006/relationships/notesSlide" Target="../notesSlides/notesSlide41.xml"/><Relationship Id="rId4" Type="http://schemas.openxmlformats.org/officeDocument/2006/relationships/tags" Target="../tags/tag14.xml"/><Relationship Id="rId9" Type="http://schemas.openxmlformats.org/officeDocument/2006/relationships/slideLayout" Target="../slideLayouts/slideLayout9.xml"/><Relationship Id="rId1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8.xml"/><Relationship Id="rId1" Type="http://schemas.openxmlformats.org/officeDocument/2006/relationships/tags" Target="../tags/tag1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48.wmf"/><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www.cse.msu.edu/~ptan/dmbook/tutorials/tutorial4/pics.zip"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mathworld.wolfram.com/GeometricCentroid.html" TargetMode="Externa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www.cse.msu.edu/~ptan/dmbook/software" TargetMode="External"/><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hyperlink" Target="https://scipy-lectures.or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xfrm>
            <a:off x="415225" y="629575"/>
            <a:ext cx="11572800" cy="27594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ct val="100000"/>
              <a:buFont typeface="Calibri"/>
              <a:buNone/>
            </a:pPr>
            <a:r>
              <a:rPr lang="en-US" dirty="0" smtClean="0">
                <a:solidFill>
                  <a:schemeClr val="tx1"/>
                </a:solidFill>
              </a:rPr>
              <a:t>INFT 6903 Data Science</a:t>
            </a:r>
            <a:br>
              <a:rPr lang="en-US" dirty="0" smtClean="0">
                <a:solidFill>
                  <a:schemeClr val="tx1"/>
                </a:solidFill>
              </a:rPr>
            </a:br>
            <a:endParaRPr dirty="0">
              <a:solidFill>
                <a:schemeClr val="tx1"/>
              </a:solidFill>
            </a:endParaRPr>
          </a:p>
          <a:p>
            <a:pPr lvl="0">
              <a:buSzPct val="100000"/>
            </a:pPr>
            <a:r>
              <a:rPr lang="en-US" sz="4800" dirty="0" smtClean="0">
                <a:solidFill>
                  <a:schemeClr val="tx1"/>
                </a:solidFill>
              </a:rPr>
              <a:t>Week 6: </a:t>
            </a:r>
            <a:r>
              <a:rPr lang="en-US" sz="4800" dirty="0"/>
              <a:t>Clustering (Machine learning)/Part I</a:t>
            </a:r>
            <a:endParaRPr sz="4800" dirty="0">
              <a:solidFill>
                <a:schemeClr val="tx1"/>
              </a:solidFill>
            </a:endParaRPr>
          </a:p>
        </p:txBody>
      </p:sp>
      <p:sp>
        <p:nvSpPr>
          <p:cNvPr id="90" name="Google Shape;90;p1"/>
          <p:cNvSpPr txBox="1">
            <a:spLocks noGrp="1"/>
          </p:cNvSpPr>
          <p:nvPr>
            <p:ph type="subTitle" idx="1"/>
          </p:nvPr>
        </p:nvSpPr>
        <p:spPr>
          <a:xfrm>
            <a:off x="1524000" y="4245828"/>
            <a:ext cx="9144000" cy="2032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sz="2600" i="1" dirty="0"/>
              <a:t>Dr. Tolga </a:t>
            </a:r>
            <a:r>
              <a:rPr lang="en-US" sz="2600" i="1" dirty="0" smtClean="0"/>
              <a:t>Ensari</a:t>
            </a:r>
          </a:p>
          <a:p>
            <a:pPr marL="0" lvl="0" indent="0" algn="ctr" rtl="0">
              <a:lnSpc>
                <a:spcPct val="90000"/>
              </a:lnSpc>
              <a:spcBef>
                <a:spcPts val="0"/>
              </a:spcBef>
              <a:spcAft>
                <a:spcPts val="0"/>
              </a:spcAft>
              <a:buClr>
                <a:schemeClr val="dk1"/>
              </a:buClr>
              <a:buSzPts val="2400"/>
              <a:buNone/>
            </a:pPr>
            <a:r>
              <a:rPr lang="en-US" sz="2600" i="1" dirty="0" smtClean="0"/>
              <a:t>Department of Computer and Information Sciences</a:t>
            </a:r>
          </a:p>
          <a:p>
            <a:pPr marL="0" indent="0">
              <a:spcBef>
                <a:spcPts val="0"/>
              </a:spcBef>
            </a:pPr>
            <a:r>
              <a:rPr lang="en-US" sz="2600" i="1" dirty="0"/>
              <a:t>Arkansas Tech University</a:t>
            </a:r>
          </a:p>
          <a:p>
            <a:pPr marL="0" lvl="0" indent="0" algn="ctr" rtl="0">
              <a:lnSpc>
                <a:spcPct val="90000"/>
              </a:lnSpc>
              <a:spcBef>
                <a:spcPts val="0"/>
              </a:spcBef>
              <a:spcAft>
                <a:spcPts val="0"/>
              </a:spcAft>
              <a:buClr>
                <a:schemeClr val="dk1"/>
              </a:buClr>
              <a:buSzPts val="2400"/>
              <a:buNone/>
            </a:pPr>
            <a:r>
              <a:rPr lang="en-US" sz="2600" i="1" dirty="0" smtClean="0"/>
              <a:t>E-mail</a:t>
            </a:r>
            <a:r>
              <a:rPr lang="en-US" sz="2600" i="1" dirty="0"/>
              <a:t>: tensari@atu.edu</a:t>
            </a:r>
            <a:endParaRPr sz="2600" i="1" dirty="0"/>
          </a:p>
        </p:txBody>
      </p:sp>
      <p:cxnSp>
        <p:nvCxnSpPr>
          <p:cNvPr id="91" name="Google Shape;91;p1"/>
          <p:cNvCxnSpPr/>
          <p:nvPr/>
        </p:nvCxnSpPr>
        <p:spPr>
          <a:xfrm>
            <a:off x="817075" y="3804050"/>
            <a:ext cx="11008132" cy="8533"/>
          </a:xfrm>
          <a:prstGeom prst="straightConnector1">
            <a:avLst/>
          </a:prstGeom>
          <a:noFill/>
          <a:ln w="9525" cap="flat" cmpd="sng">
            <a:solidFill>
              <a:srgbClr val="0000FF"/>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321144" cy="5016758"/>
          </a:xfrm>
          <a:prstGeom prst="rect">
            <a:avLst/>
          </a:prstGeom>
        </p:spPr>
        <p:txBody>
          <a:bodyPr wrap="square">
            <a:spAutoFit/>
          </a:bodyPr>
          <a:lstStyle/>
          <a:p>
            <a:r>
              <a:rPr lang="en-US" sz="2000" b="1" dirty="0" smtClean="0">
                <a:latin typeface="Calibri" panose="020F0502020204030204" pitchFamily="34" charset="0"/>
                <a:cs typeface="Calibri" panose="020F0502020204030204" pitchFamily="34" charset="0"/>
              </a:rPr>
              <a:t>Information: </a:t>
            </a:r>
            <a:r>
              <a:rPr lang="en-US" sz="2000" i="1" dirty="0" smtClean="0">
                <a:latin typeface="Calibri" panose="020F0502020204030204" pitchFamily="34" charset="0"/>
                <a:cs typeface="Calibri" panose="020F0502020204030204" pitchFamily="34" charset="0"/>
              </a:rPr>
              <a:t>describe() </a:t>
            </a:r>
            <a:r>
              <a:rPr lang="en-US" sz="2000" dirty="0" smtClean="0">
                <a:latin typeface="Calibri" panose="020F0502020204030204" pitchFamily="34" charset="0"/>
                <a:cs typeface="Calibri" panose="020F0502020204030204" pitchFamily="34" charset="0"/>
              </a:rPr>
              <a:t>function </a:t>
            </a:r>
          </a:p>
          <a:p>
            <a:pPr algn="just"/>
            <a:r>
              <a:rPr lang="en-US" sz="2000" dirty="0" smtClean="0">
                <a:latin typeface="Calibri" panose="020F0502020204030204" pitchFamily="34" charset="0"/>
                <a:cs typeface="Calibri" panose="020F0502020204030204" pitchFamily="34" charset="0"/>
              </a:rPr>
              <a:t>If </a:t>
            </a:r>
            <a:r>
              <a:rPr lang="en-US" sz="2000" dirty="0">
                <a:latin typeface="Calibri" panose="020F0502020204030204" pitchFamily="34" charset="0"/>
                <a:cs typeface="Calibri" panose="020F0502020204030204" pitchFamily="34" charset="0"/>
              </a:rPr>
              <a:t>an attribute is quantitative, it </a:t>
            </a:r>
            <a:r>
              <a:rPr lang="en-US" sz="2000" dirty="0" smtClean="0">
                <a:latin typeface="Calibri" panose="020F0502020204030204" pitchFamily="34" charset="0"/>
                <a:cs typeface="Calibri" panose="020F0502020204030204" pitchFamily="34" charset="0"/>
              </a:rPr>
              <a:t>displays </a:t>
            </a:r>
            <a:r>
              <a:rPr lang="en-US" sz="2000" dirty="0">
                <a:latin typeface="Calibri" panose="020F0502020204030204" pitchFamily="34" charset="0"/>
                <a:cs typeface="Calibri" panose="020F0502020204030204" pitchFamily="34" charset="0"/>
              </a:rPr>
              <a:t>its mean, standard deviation and various quantiles (including minimum, median, and maximum) values. If an attribute is qualitative, it will display its number of unique values and the top (most frequent) values.</a:t>
            </a:r>
          </a:p>
          <a:p>
            <a:endParaRPr lang="en-US" dirty="0">
              <a:latin typeface="Calibri" panose="020F0502020204030204" pitchFamily="34" charset="0"/>
              <a:cs typeface="Calibri" panose="020F0502020204030204" pitchFamily="34" charset="0"/>
            </a:endParaRPr>
          </a:p>
          <a:p>
            <a:r>
              <a:rPr lang="en-US" sz="2000" b="1" dirty="0">
                <a:latin typeface="Calibri" panose="020F0502020204030204" pitchFamily="34" charset="0"/>
                <a:cs typeface="Calibri" panose="020F0502020204030204" pitchFamily="34" charset="0"/>
              </a:rPr>
              <a:t>Example</a:t>
            </a:r>
            <a:r>
              <a:rPr lang="en-US" sz="2000" dirty="0">
                <a:latin typeface="Calibri" panose="020F0502020204030204" pitchFamily="34" charset="0"/>
                <a:cs typeface="Calibri" panose="020F0502020204030204" pitchFamily="34" charset="0"/>
              </a:rPr>
              <a:t>: For the Iris data set: Display the summary for all the attributes simultaneously in a table using  </a:t>
            </a:r>
          </a:p>
          <a:p>
            <a:r>
              <a:rPr lang="en-US" sz="2000" dirty="0">
                <a:latin typeface="Calibri" panose="020F0502020204030204" pitchFamily="34" charset="0"/>
                <a:cs typeface="Calibri" panose="020F0502020204030204" pitchFamily="34" charset="0"/>
              </a:rPr>
              <a:t>                  the </a:t>
            </a:r>
            <a:r>
              <a:rPr lang="en-US" sz="2000" i="1" dirty="0">
                <a:latin typeface="Calibri" panose="020F0502020204030204" pitchFamily="34" charset="0"/>
                <a:cs typeface="Calibri" panose="020F0502020204030204" pitchFamily="34" charset="0"/>
              </a:rPr>
              <a:t>describe() </a:t>
            </a:r>
            <a:r>
              <a:rPr lang="en-US" sz="2000" dirty="0">
                <a:latin typeface="Calibri" panose="020F0502020204030204" pitchFamily="34" charset="0"/>
                <a:cs typeface="Calibri" panose="020F0502020204030204" pitchFamily="34" charset="0"/>
              </a:rPr>
              <a:t>function. </a:t>
            </a: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1126735" y="3588183"/>
            <a:ext cx="8178587" cy="3134834"/>
          </a:xfrm>
          <a:prstGeom prst="rect">
            <a:avLst/>
          </a:prstGeom>
        </p:spPr>
      </p:pic>
      <p:sp>
        <p:nvSpPr>
          <p:cNvPr id="6" name="Rectangle 2"/>
          <p:cNvSpPr txBox="1">
            <a:spLocks noChangeArrowheads="1"/>
          </p:cNvSpPr>
          <p:nvPr/>
        </p:nvSpPr>
        <p:spPr>
          <a:xfrm>
            <a:off x="803367" y="147412"/>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 Data Exploration in Python </a:t>
            </a:r>
            <a:endParaRPr lang="en-US" sz="4400" dirty="0">
              <a:solidFill>
                <a:schemeClr val="tx1"/>
              </a:solidFill>
            </a:endParaRPr>
          </a:p>
        </p:txBody>
      </p:sp>
    </p:spTree>
    <p:extLst>
      <p:ext uri="{BB962C8B-B14F-4D97-AF65-F5344CB8AC3E}">
        <p14:creationId xmlns:p14="http://schemas.microsoft.com/office/powerpoint/2010/main" val="38874273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4708981"/>
          </a:xfrm>
          <a:prstGeom prst="rect">
            <a:avLst/>
          </a:prstGeom>
        </p:spPr>
        <p:txBody>
          <a:bodyPr wrap="square">
            <a:spAutoFit/>
          </a:bodyPr>
          <a:lstStyle/>
          <a:p>
            <a:r>
              <a:rPr lang="en-US" sz="2000" b="1" dirty="0" smtClean="0">
                <a:latin typeface="Calibri" panose="020F0502020204030204" pitchFamily="34" charset="0"/>
                <a:cs typeface="Calibri" panose="020F0502020204030204" pitchFamily="34" charset="0"/>
              </a:rPr>
              <a:t>Example</a:t>
            </a:r>
            <a:r>
              <a:rPr lang="en-US" sz="2000" dirty="0" smtClean="0">
                <a:latin typeface="Calibri" panose="020F0502020204030204" pitchFamily="34" charset="0"/>
                <a:cs typeface="Calibri" panose="020F0502020204030204" pitchFamily="34" charset="0"/>
              </a:rPr>
              <a:t>: For the Iris data set: Display </a:t>
            </a:r>
            <a:r>
              <a:rPr lang="en-US" sz="2000" dirty="0">
                <a:latin typeface="Calibri" panose="020F0502020204030204" pitchFamily="34" charset="0"/>
                <a:cs typeface="Calibri" panose="020F0502020204030204" pitchFamily="34" charset="0"/>
              </a:rPr>
              <a:t>the histogram for the sepal length attribute by discretizing it into </a:t>
            </a:r>
            <a:r>
              <a:rPr lang="en-US" sz="2000" dirty="0" smtClean="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8 separate </a:t>
            </a:r>
            <a:r>
              <a:rPr lang="en-US" sz="2000" dirty="0">
                <a:latin typeface="Calibri" panose="020F0502020204030204" pitchFamily="34" charset="0"/>
                <a:cs typeface="Calibri" panose="020F0502020204030204" pitchFamily="34" charset="0"/>
              </a:rPr>
              <a:t>bins and </a:t>
            </a:r>
            <a:r>
              <a:rPr lang="en-US" sz="2000" dirty="0" smtClean="0">
                <a:latin typeface="Calibri" panose="020F0502020204030204" pitchFamily="34" charset="0"/>
                <a:cs typeface="Calibri" panose="020F0502020204030204" pitchFamily="34" charset="0"/>
              </a:rPr>
              <a:t>counting </a:t>
            </a:r>
            <a:r>
              <a:rPr lang="en-US" sz="2000" dirty="0">
                <a:latin typeface="Calibri" panose="020F0502020204030204" pitchFamily="34" charset="0"/>
                <a:cs typeface="Calibri" panose="020F0502020204030204" pitchFamily="34" charset="0"/>
              </a:rPr>
              <a:t>the frequency for each bin.</a:t>
            </a:r>
          </a:p>
          <a:p>
            <a:r>
              <a:rPr lang="en-US" sz="2000" dirty="0"/>
              <a:t/>
            </a:r>
            <a:br>
              <a:rPr lang="en-US" sz="2000" dirty="0"/>
            </a:br>
            <a:r>
              <a:rPr lang="en-US" sz="2000" dirty="0" smtClean="0">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
            </a:r>
            <a:br>
              <a:rPr lang="en-US" sz="2000" dirty="0">
                <a:latin typeface="Calibri" panose="020F0502020204030204" pitchFamily="34" charset="0"/>
                <a:cs typeface="Calibri" panose="020F0502020204030204" pitchFamily="34" charset="0"/>
              </a:rPr>
            </a:br>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3" name="Picture 2"/>
          <p:cNvPicPr>
            <a:picLocks noChangeAspect="1"/>
          </p:cNvPicPr>
          <p:nvPr/>
        </p:nvPicPr>
        <p:blipFill>
          <a:blip r:embed="rId3"/>
          <a:stretch>
            <a:fillRect/>
          </a:stretch>
        </p:blipFill>
        <p:spPr>
          <a:xfrm>
            <a:off x="747912" y="2301921"/>
            <a:ext cx="10610830" cy="4229508"/>
          </a:xfrm>
          <a:prstGeom prst="rect">
            <a:avLst/>
          </a:prstGeom>
        </p:spPr>
      </p:pic>
      <p:sp>
        <p:nvSpPr>
          <p:cNvPr id="6" name="Rectangle 2"/>
          <p:cNvSpPr txBox="1">
            <a:spLocks noChangeArrowheads="1"/>
          </p:cNvSpPr>
          <p:nvPr/>
        </p:nvSpPr>
        <p:spPr>
          <a:xfrm>
            <a:off x="803367" y="164829"/>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 Data Exploration in Python </a:t>
            </a:r>
            <a:endParaRPr lang="en-US" sz="4400" dirty="0">
              <a:solidFill>
                <a:schemeClr val="tx1"/>
              </a:solidFill>
            </a:endParaRPr>
          </a:p>
        </p:txBody>
      </p:sp>
    </p:spTree>
    <p:extLst>
      <p:ext uri="{BB962C8B-B14F-4D97-AF65-F5344CB8AC3E}">
        <p14:creationId xmlns:p14="http://schemas.microsoft.com/office/powerpoint/2010/main" val="18403934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4154984"/>
          </a:xfrm>
          <a:prstGeom prst="rect">
            <a:avLst/>
          </a:prstGeom>
        </p:spPr>
        <p:txBody>
          <a:bodyPr wrap="square">
            <a:spAutoFit/>
          </a:bodyPr>
          <a:lstStyle/>
          <a:p>
            <a:r>
              <a:rPr lang="en-US" sz="2400" b="1" dirty="0" smtClean="0">
                <a:latin typeface="Calibri" panose="020F0502020204030204" pitchFamily="34" charset="0"/>
                <a:cs typeface="Calibri" panose="020F0502020204030204" pitchFamily="34" charset="0"/>
              </a:rPr>
              <a:t>Example</a:t>
            </a:r>
            <a:r>
              <a:rPr lang="en-US" sz="2400" dirty="0" smtClean="0">
                <a:latin typeface="Calibri" panose="020F0502020204030204" pitchFamily="34" charset="0"/>
                <a:cs typeface="Calibri" panose="020F0502020204030204" pitchFamily="34" charset="0"/>
              </a:rPr>
              <a:t>: For the Iris data set: Show the </a:t>
            </a:r>
            <a:r>
              <a:rPr lang="en-US" sz="2400" dirty="0">
                <a:latin typeface="Calibri" panose="020F0502020204030204" pitchFamily="34" charset="0"/>
                <a:cs typeface="Calibri" panose="020F0502020204030204" pitchFamily="34" charset="0"/>
              </a:rPr>
              <a:t>distribution of values for each attribute.</a:t>
            </a:r>
            <a:br>
              <a:rPr lang="en-US" sz="2400" dirty="0">
                <a:latin typeface="Calibri" panose="020F0502020204030204" pitchFamily="34" charset="0"/>
                <a:cs typeface="Calibri" panose="020F0502020204030204" pitchFamily="34" charset="0"/>
              </a:rPr>
            </a:br>
            <a:r>
              <a:rPr lang="en-US" sz="2000" dirty="0" smtClean="0">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
            </a:r>
            <a:br>
              <a:rPr lang="en-US" sz="2000" dirty="0">
                <a:latin typeface="Calibri" panose="020F0502020204030204" pitchFamily="34" charset="0"/>
                <a:cs typeface="Calibri" panose="020F0502020204030204" pitchFamily="34" charset="0"/>
              </a:rPr>
            </a:br>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733057" y="2052930"/>
            <a:ext cx="10953846" cy="4138864"/>
          </a:xfrm>
          <a:prstGeom prst="rect">
            <a:avLst/>
          </a:prstGeom>
        </p:spPr>
      </p:pic>
      <p:sp>
        <p:nvSpPr>
          <p:cNvPr id="6" name="Rectangle 2"/>
          <p:cNvSpPr txBox="1">
            <a:spLocks noChangeArrowheads="1"/>
          </p:cNvSpPr>
          <p:nvPr/>
        </p:nvSpPr>
        <p:spPr>
          <a:xfrm>
            <a:off x="803367" y="164829"/>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 Data Exploration in Python </a:t>
            </a:r>
            <a:endParaRPr lang="en-US" sz="4400" dirty="0">
              <a:solidFill>
                <a:schemeClr val="tx1"/>
              </a:solidFill>
            </a:endParaRPr>
          </a:p>
        </p:txBody>
      </p:sp>
    </p:spTree>
    <p:extLst>
      <p:ext uri="{BB962C8B-B14F-4D97-AF65-F5344CB8AC3E}">
        <p14:creationId xmlns:p14="http://schemas.microsoft.com/office/powerpoint/2010/main" val="11127529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477899" cy="1200329"/>
          </a:xfrm>
          <a:prstGeom prst="rect">
            <a:avLst/>
          </a:prstGeom>
        </p:spPr>
        <p:txBody>
          <a:bodyPr wrap="square">
            <a:spAutoFit/>
          </a:bodyPr>
          <a:lstStyle/>
          <a:p>
            <a:r>
              <a:rPr lang="en-US" sz="2400" b="1" dirty="0" smtClean="0">
                <a:latin typeface="Calibri" panose="020F0502020204030204" pitchFamily="34" charset="0"/>
                <a:cs typeface="Calibri" panose="020F0502020204030204" pitchFamily="34" charset="0"/>
              </a:rPr>
              <a:t>Example</a:t>
            </a:r>
            <a:r>
              <a:rPr lang="en-US" sz="2400" dirty="0" smtClean="0">
                <a:latin typeface="Calibri" panose="020F0502020204030204" pitchFamily="34" charset="0"/>
                <a:cs typeface="Calibri" panose="020F0502020204030204" pitchFamily="34" charset="0"/>
              </a:rPr>
              <a:t>: For the Iris data set: For </a:t>
            </a:r>
            <a:r>
              <a:rPr lang="en-US" sz="2400" dirty="0">
                <a:latin typeface="Calibri" panose="020F0502020204030204" pitchFamily="34" charset="0"/>
                <a:cs typeface="Calibri" panose="020F0502020204030204" pitchFamily="34" charset="0"/>
              </a:rPr>
              <a:t>each pair of attributes, </a:t>
            </a:r>
            <a:r>
              <a:rPr lang="en-US" sz="2400" dirty="0" smtClean="0">
                <a:latin typeface="Calibri" panose="020F0502020204030204" pitchFamily="34" charset="0"/>
                <a:cs typeface="Calibri" panose="020F0502020204030204" pitchFamily="34" charset="0"/>
              </a:rPr>
              <a:t>use </a:t>
            </a:r>
            <a:r>
              <a:rPr lang="en-US" sz="2400" dirty="0">
                <a:latin typeface="Calibri" panose="020F0502020204030204" pitchFamily="34" charset="0"/>
                <a:cs typeface="Calibri" panose="020F0502020204030204" pitchFamily="34" charset="0"/>
              </a:rPr>
              <a:t>a scatter plot to visualize </a:t>
            </a:r>
            <a:endParaRPr lang="en-US" sz="2400" dirty="0" smtClean="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                 their </a:t>
            </a:r>
            <a:r>
              <a:rPr lang="en-US" sz="2400" dirty="0">
                <a:latin typeface="Calibri" panose="020F0502020204030204" pitchFamily="34" charset="0"/>
                <a:cs typeface="Calibri" panose="020F0502020204030204" pitchFamily="34" charset="0"/>
              </a:rPr>
              <a:t>joint distribution.</a:t>
            </a:r>
            <a:br>
              <a:rPr lang="en-US" sz="2400" dirty="0">
                <a:latin typeface="Calibri" panose="020F0502020204030204" pitchFamily="34" charset="0"/>
                <a:cs typeface="Calibri" panose="020F0502020204030204" pitchFamily="34" charset="0"/>
              </a:rPr>
            </a:br>
            <a:endParaRPr lang="en-US" sz="24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3" name="Picture 2"/>
          <p:cNvPicPr>
            <a:picLocks noChangeAspect="1"/>
          </p:cNvPicPr>
          <p:nvPr/>
        </p:nvPicPr>
        <p:blipFill>
          <a:blip r:embed="rId3"/>
          <a:stretch>
            <a:fillRect/>
          </a:stretch>
        </p:blipFill>
        <p:spPr>
          <a:xfrm>
            <a:off x="605500" y="2508495"/>
            <a:ext cx="11003026" cy="3848762"/>
          </a:xfrm>
          <a:prstGeom prst="rect">
            <a:avLst/>
          </a:prstGeom>
        </p:spPr>
      </p:pic>
      <p:sp>
        <p:nvSpPr>
          <p:cNvPr id="6" name="Rectangle 2"/>
          <p:cNvSpPr txBox="1">
            <a:spLocks noChangeArrowheads="1"/>
          </p:cNvSpPr>
          <p:nvPr/>
        </p:nvSpPr>
        <p:spPr>
          <a:xfrm>
            <a:off x="803367" y="164829"/>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 Data Exploration in Python </a:t>
            </a:r>
            <a:endParaRPr lang="en-US" sz="4400" dirty="0">
              <a:solidFill>
                <a:schemeClr val="tx1"/>
              </a:solidFill>
            </a:endParaRPr>
          </a:p>
        </p:txBody>
      </p:sp>
    </p:spTree>
    <p:extLst>
      <p:ext uri="{BB962C8B-B14F-4D97-AF65-F5344CB8AC3E}">
        <p14:creationId xmlns:p14="http://schemas.microsoft.com/office/powerpoint/2010/main" val="1575603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3477875"/>
          </a:xfrm>
          <a:prstGeom prst="rect">
            <a:avLst/>
          </a:prstGeom>
        </p:spPr>
        <p:txBody>
          <a:bodyPr wrap="square">
            <a:spAutoFit/>
          </a:bodyPr>
          <a:lstStyle/>
          <a:p>
            <a:r>
              <a:rPr lang="en-US" sz="2000" dirty="0" smtClean="0">
                <a:latin typeface="Calibri" panose="020F0502020204030204" pitchFamily="34" charset="0"/>
                <a:cs typeface="Calibri" panose="020F0502020204030204" pitchFamily="34" charset="0"/>
              </a:rPr>
              <a:t>(Cont.): Output:</a:t>
            </a: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2665626" y="1465601"/>
            <a:ext cx="5463203" cy="5187748"/>
          </a:xfrm>
          <a:prstGeom prst="rect">
            <a:avLst/>
          </a:prstGeom>
        </p:spPr>
      </p:pic>
      <p:sp>
        <p:nvSpPr>
          <p:cNvPr id="6" name="Rectangle 2"/>
          <p:cNvSpPr txBox="1">
            <a:spLocks noChangeArrowheads="1"/>
          </p:cNvSpPr>
          <p:nvPr/>
        </p:nvSpPr>
        <p:spPr>
          <a:xfrm>
            <a:off x="803367" y="164829"/>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 Data Exploration in Python </a:t>
            </a:r>
            <a:endParaRPr lang="en-US" sz="4400" dirty="0">
              <a:solidFill>
                <a:schemeClr val="tx1"/>
              </a:solidFill>
            </a:endParaRPr>
          </a:p>
        </p:txBody>
      </p:sp>
    </p:spTree>
    <p:extLst>
      <p:ext uri="{BB962C8B-B14F-4D97-AF65-F5344CB8AC3E}">
        <p14:creationId xmlns:p14="http://schemas.microsoft.com/office/powerpoint/2010/main" val="33716984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164390" cy="1631216"/>
          </a:xfrm>
          <a:prstGeom prst="rect">
            <a:avLst/>
          </a:prstGeom>
        </p:spPr>
        <p:txBody>
          <a:bodyPr wrap="square">
            <a:spAutoFit/>
          </a:bodyPr>
          <a:lstStyle/>
          <a:p>
            <a:r>
              <a:rPr lang="en-US" sz="2000" b="1" dirty="0" smtClean="0">
                <a:latin typeface="Calibri" panose="020F0502020204030204" pitchFamily="34" charset="0"/>
                <a:cs typeface="Calibri" panose="020F0502020204030204" pitchFamily="34" charset="0"/>
              </a:rPr>
              <a:t>Example</a:t>
            </a:r>
            <a:r>
              <a:rPr lang="en-US" sz="2000" dirty="0" smtClean="0">
                <a:latin typeface="Calibri" panose="020F0502020204030204" pitchFamily="34" charset="0"/>
                <a:cs typeface="Calibri" panose="020F0502020204030204" pitchFamily="34" charset="0"/>
              </a:rPr>
              <a:t>: Parallel </a:t>
            </a:r>
            <a:r>
              <a:rPr lang="en-US" sz="2000" dirty="0">
                <a:latin typeface="Calibri" panose="020F0502020204030204" pitchFamily="34" charset="0"/>
                <a:cs typeface="Calibri" panose="020F0502020204030204" pitchFamily="34" charset="0"/>
              </a:rPr>
              <a:t>coordinates can be used to display all the data points simultaneously. Parallel </a:t>
            </a:r>
            <a:r>
              <a:rPr lang="en-US" sz="2000" dirty="0" smtClean="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coordinates </a:t>
            </a:r>
            <a:r>
              <a:rPr lang="en-US" sz="2000" dirty="0">
                <a:latin typeface="Calibri" panose="020F0502020204030204" pitchFamily="34" charset="0"/>
                <a:cs typeface="Calibri" panose="020F0502020204030204" pitchFamily="34" charset="0"/>
              </a:rPr>
              <a:t>have one coordinate axis for each attribute, but the different axes are parallel to </a:t>
            </a:r>
            <a:endParaRPr lang="en-US" sz="2000" dirty="0" smtClean="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one </a:t>
            </a:r>
            <a:r>
              <a:rPr lang="en-US" sz="2000" dirty="0">
                <a:latin typeface="Calibri" panose="020F0502020204030204" pitchFamily="34" charset="0"/>
                <a:cs typeface="Calibri" panose="020F0502020204030204" pitchFamily="34" charset="0"/>
              </a:rPr>
              <a:t>other instead of perpendicular, as is traditional. Furthermore, an object is represented as a </a:t>
            </a:r>
            <a:endParaRPr lang="en-US" sz="2000" dirty="0" smtClean="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line </a:t>
            </a:r>
            <a:r>
              <a:rPr lang="en-US" sz="2000" dirty="0">
                <a:latin typeface="Calibri" panose="020F0502020204030204" pitchFamily="34" charset="0"/>
                <a:cs typeface="Calibri" panose="020F0502020204030204" pitchFamily="34" charset="0"/>
              </a:rPr>
              <a:t>instead of as a point. In the </a:t>
            </a:r>
            <a:r>
              <a:rPr lang="en-US" sz="2000" dirty="0" smtClean="0">
                <a:latin typeface="Calibri" panose="020F0502020204030204" pitchFamily="34" charset="0"/>
                <a:cs typeface="Calibri" panose="020F0502020204030204" pitchFamily="34" charset="0"/>
              </a:rPr>
              <a:t>following example, </a:t>
            </a:r>
            <a:r>
              <a:rPr lang="en-US" sz="2000" dirty="0">
                <a:latin typeface="Calibri" panose="020F0502020204030204" pitchFamily="34" charset="0"/>
                <a:cs typeface="Calibri" panose="020F0502020204030204" pitchFamily="34" charset="0"/>
              </a:rPr>
              <a:t>the distribution of values for each class can </a:t>
            </a:r>
            <a:endParaRPr lang="en-US" sz="2000" dirty="0" smtClean="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be identified </a:t>
            </a:r>
            <a:r>
              <a:rPr lang="en-US" sz="2000" dirty="0">
                <a:latin typeface="Calibri" panose="020F0502020204030204" pitchFamily="34" charset="0"/>
                <a:cs typeface="Calibri" panose="020F0502020204030204" pitchFamily="34" charset="0"/>
              </a:rPr>
              <a:t>in a separate color</a:t>
            </a:r>
            <a:r>
              <a:rPr lang="en-US" sz="2000" dirty="0" smtClean="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1700219" y="3007366"/>
            <a:ext cx="9490295" cy="3759193"/>
          </a:xfrm>
          <a:prstGeom prst="rect">
            <a:avLst/>
          </a:prstGeom>
        </p:spPr>
      </p:pic>
      <p:sp>
        <p:nvSpPr>
          <p:cNvPr id="6" name="Rectangle 2"/>
          <p:cNvSpPr txBox="1">
            <a:spLocks noChangeArrowheads="1"/>
          </p:cNvSpPr>
          <p:nvPr/>
        </p:nvSpPr>
        <p:spPr>
          <a:xfrm>
            <a:off x="803367" y="164829"/>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 Data Exploration in Python </a:t>
            </a:r>
            <a:endParaRPr lang="en-US" sz="4400" dirty="0">
              <a:solidFill>
                <a:schemeClr val="tx1"/>
              </a:solidFill>
            </a:endParaRPr>
          </a:p>
        </p:txBody>
      </p:sp>
    </p:spTree>
    <p:extLst>
      <p:ext uri="{BB962C8B-B14F-4D97-AF65-F5344CB8AC3E}">
        <p14:creationId xmlns:p14="http://schemas.microsoft.com/office/powerpoint/2010/main" val="33788128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338561" cy="2092881"/>
          </a:xfrm>
          <a:prstGeom prst="rect">
            <a:avLst/>
          </a:prstGeom>
        </p:spPr>
        <p:txBody>
          <a:bodyPr wrap="square">
            <a:spAutoFit/>
          </a:bodyPr>
          <a:lstStyle/>
          <a:p>
            <a:r>
              <a:rPr lang="en-US" sz="2000" dirty="0" smtClean="0">
                <a:latin typeface="Calibri" panose="020F0502020204030204" pitchFamily="34" charset="0"/>
                <a:cs typeface="Calibri" panose="020F0502020204030204" pitchFamily="34" charset="0"/>
              </a:rPr>
              <a:t>Poor </a:t>
            </a:r>
            <a:r>
              <a:rPr lang="en-US" sz="2000" dirty="0">
                <a:latin typeface="Calibri" panose="020F0502020204030204" pitchFamily="34" charset="0"/>
                <a:cs typeface="Calibri" panose="020F0502020204030204" pitchFamily="34" charset="0"/>
              </a:rPr>
              <a:t>data quality can have an adverse effect on data mining. Among the common data quality issues include noise, outliers, missing values, and duplicate data. This </a:t>
            </a:r>
            <a:r>
              <a:rPr lang="en-US" sz="2000" dirty="0" smtClean="0">
                <a:latin typeface="Calibri" panose="020F0502020204030204" pitchFamily="34" charset="0"/>
                <a:cs typeface="Calibri" panose="020F0502020204030204" pitchFamily="34" charset="0"/>
              </a:rPr>
              <a:t>part </a:t>
            </a:r>
            <a:r>
              <a:rPr lang="en-US" sz="2000" dirty="0">
                <a:latin typeface="Calibri" panose="020F0502020204030204" pitchFamily="34" charset="0"/>
                <a:cs typeface="Calibri" panose="020F0502020204030204" pitchFamily="34" charset="0"/>
              </a:rPr>
              <a:t>presents examples of Python code to alleviate some of these data quality problems. </a:t>
            </a:r>
            <a:endParaRPr lang="en-US" sz="2000" dirty="0" smtClean="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r>
              <a:rPr lang="en-US" sz="2000" b="1" dirty="0" smtClean="0">
                <a:solidFill>
                  <a:schemeClr val="tx1"/>
                </a:solidFill>
                <a:latin typeface="Calibri" panose="020F0502020204030204" pitchFamily="34" charset="0"/>
                <a:cs typeface="Calibri" panose="020F0502020204030204" pitchFamily="34" charset="0"/>
              </a:rPr>
              <a:t>Example: </a:t>
            </a:r>
            <a:r>
              <a:rPr lang="en-US" sz="2000" dirty="0" smtClean="0">
                <a:latin typeface="Calibri" panose="020F0502020204030204" pitchFamily="34" charset="0"/>
                <a:cs typeface="Calibri" panose="020F0502020204030204" pitchFamily="34" charset="0"/>
              </a:rPr>
              <a:t>We </a:t>
            </a:r>
            <a:r>
              <a:rPr lang="en-US" sz="2000" dirty="0">
                <a:latin typeface="Calibri" panose="020F0502020204030204" pitchFamily="34" charset="0"/>
                <a:cs typeface="Calibri" panose="020F0502020204030204" pitchFamily="34" charset="0"/>
              </a:rPr>
              <a:t>begin with an example dataset </a:t>
            </a:r>
            <a:r>
              <a:rPr lang="en-US" sz="2000" dirty="0" smtClean="0">
                <a:latin typeface="Calibri" panose="020F0502020204030204" pitchFamily="34" charset="0"/>
                <a:cs typeface="Calibri" panose="020F0502020204030204" pitchFamily="34" charset="0"/>
              </a:rPr>
              <a:t>(Wisconsin Breast Cancer) from </a:t>
            </a:r>
            <a:r>
              <a:rPr lang="en-US" sz="2000" dirty="0">
                <a:latin typeface="Calibri" panose="020F0502020204030204" pitchFamily="34" charset="0"/>
                <a:cs typeface="Calibri" panose="020F0502020204030204" pitchFamily="34" charset="0"/>
              </a:rPr>
              <a:t>the UCI machine learning </a:t>
            </a:r>
            <a:r>
              <a:rPr lang="en-US" sz="2000" dirty="0" smtClean="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repository containing information </a:t>
            </a:r>
            <a:r>
              <a:rPr lang="en-US" sz="2000" dirty="0">
                <a:latin typeface="Calibri" panose="020F0502020204030204" pitchFamily="34" charset="0"/>
                <a:cs typeface="Calibri" panose="020F0502020204030204" pitchFamily="34" charset="0"/>
              </a:rPr>
              <a:t>about breast cancer patients. We will first download the </a:t>
            </a:r>
            <a:r>
              <a:rPr lang="en-US" sz="2000" dirty="0" smtClean="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dataset </a:t>
            </a:r>
            <a:r>
              <a:rPr lang="en-US" sz="2000" dirty="0">
                <a:latin typeface="Calibri" panose="020F0502020204030204" pitchFamily="34" charset="0"/>
                <a:cs typeface="Calibri" panose="020F0502020204030204" pitchFamily="34" charset="0"/>
              </a:rPr>
              <a:t>using Pandas </a:t>
            </a:r>
            <a:r>
              <a:rPr lang="en-US" sz="2000" i="1" dirty="0" err="1" smtClean="0">
                <a:latin typeface="Calibri" panose="020F0502020204030204" pitchFamily="34" charset="0"/>
                <a:cs typeface="Calibri" panose="020F0502020204030204" pitchFamily="34" charset="0"/>
              </a:rPr>
              <a:t>read_csv</a:t>
            </a:r>
            <a:r>
              <a:rPr lang="en-US" sz="2000" i="1"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 function and display its first 5 data points</a:t>
            </a:r>
            <a:r>
              <a:rPr lang="en-US" sz="2000" dirty="0" smtClean="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3" name="Picture 2"/>
          <p:cNvPicPr>
            <a:picLocks noChangeAspect="1"/>
          </p:cNvPicPr>
          <p:nvPr/>
        </p:nvPicPr>
        <p:blipFill>
          <a:blip r:embed="rId3"/>
          <a:stretch>
            <a:fillRect/>
          </a:stretch>
        </p:blipFill>
        <p:spPr>
          <a:xfrm>
            <a:off x="440037" y="3654288"/>
            <a:ext cx="11575067" cy="2999061"/>
          </a:xfrm>
          <a:prstGeom prst="rect">
            <a:avLst/>
          </a:prstGeom>
        </p:spPr>
      </p:pic>
      <p:sp>
        <p:nvSpPr>
          <p:cNvPr id="6" name="Rectangle 2"/>
          <p:cNvSpPr txBox="1">
            <a:spLocks noChangeArrowheads="1"/>
          </p:cNvSpPr>
          <p:nvPr/>
        </p:nvSpPr>
        <p:spPr>
          <a:xfrm>
            <a:off x="803367" y="173538"/>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a:t>I</a:t>
            </a:r>
            <a:r>
              <a:rPr lang="en-US" sz="4400" dirty="0" smtClean="0"/>
              <a:t>I. </a:t>
            </a:r>
            <a:r>
              <a:rPr lang="en-US" sz="4400" smtClean="0"/>
              <a:t>Data Preprocessing in Python </a:t>
            </a:r>
            <a:endParaRPr lang="en-US" sz="4400" dirty="0">
              <a:solidFill>
                <a:schemeClr val="tx1"/>
              </a:solidFill>
            </a:endParaRPr>
          </a:p>
        </p:txBody>
      </p:sp>
    </p:spTree>
    <p:extLst>
      <p:ext uri="{BB962C8B-B14F-4D97-AF65-F5344CB8AC3E}">
        <p14:creationId xmlns:p14="http://schemas.microsoft.com/office/powerpoint/2010/main" val="11099987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4708981"/>
          </a:xfrm>
          <a:prstGeom prst="rect">
            <a:avLst/>
          </a:prstGeom>
        </p:spPr>
        <p:txBody>
          <a:bodyPr wrap="square">
            <a:spAutoFit/>
          </a:bodyPr>
          <a:lstStyle/>
          <a:p>
            <a:r>
              <a:rPr lang="en-US" sz="2000" dirty="0" smtClean="0">
                <a:latin typeface="Calibri" panose="020F0502020204030204" pitchFamily="34" charset="0"/>
                <a:cs typeface="Calibri" panose="020F0502020204030204" pitchFamily="34" charset="0"/>
              </a:rPr>
              <a:t>(Cont.) Output:</a:t>
            </a: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628168" y="2299063"/>
            <a:ext cx="10860211" cy="1924594"/>
          </a:xfrm>
          <a:prstGeom prst="rect">
            <a:avLst/>
          </a:prstGeom>
        </p:spPr>
      </p:pic>
      <p:sp>
        <p:nvSpPr>
          <p:cNvPr id="7" name="Rectangle 2"/>
          <p:cNvSpPr txBox="1">
            <a:spLocks noChangeArrowheads="1"/>
          </p:cNvSpPr>
          <p:nvPr/>
        </p:nvSpPr>
        <p:spPr>
          <a:xfrm>
            <a:off x="803367" y="173538"/>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a:t>I</a:t>
            </a:r>
            <a:r>
              <a:rPr lang="en-US" sz="4400" dirty="0" smtClean="0"/>
              <a:t>I. </a:t>
            </a:r>
            <a:r>
              <a:rPr lang="en-US" sz="4400" smtClean="0"/>
              <a:t>Data Preprocessing in Python </a:t>
            </a:r>
            <a:endParaRPr lang="en-US" sz="4400" dirty="0">
              <a:solidFill>
                <a:schemeClr val="tx1"/>
              </a:solidFill>
            </a:endParaRPr>
          </a:p>
        </p:txBody>
      </p:sp>
    </p:spTree>
    <p:extLst>
      <p:ext uri="{BB962C8B-B14F-4D97-AF65-F5344CB8AC3E}">
        <p14:creationId xmlns:p14="http://schemas.microsoft.com/office/powerpoint/2010/main" val="16694616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478970" y="1305777"/>
            <a:ext cx="11016343" cy="2554545"/>
          </a:xfrm>
          <a:prstGeom prst="rect">
            <a:avLst/>
          </a:prstGeom>
        </p:spPr>
        <p:txBody>
          <a:bodyPr wrap="square">
            <a:spAutoFit/>
          </a:bodyPr>
          <a:lstStyle/>
          <a:p>
            <a:r>
              <a:rPr lang="en-US" sz="2000" b="1" dirty="0" smtClean="0">
                <a:latin typeface="Calibri" panose="020F0502020204030204" pitchFamily="34" charset="0"/>
                <a:cs typeface="Calibri" panose="020F0502020204030204" pitchFamily="34" charset="0"/>
              </a:rPr>
              <a:t>Example</a:t>
            </a:r>
            <a:r>
              <a:rPr lang="en-US" sz="2000" dirty="0" smtClean="0">
                <a:latin typeface="Calibri" panose="020F0502020204030204" pitchFamily="34" charset="0"/>
                <a:cs typeface="Calibri" panose="020F0502020204030204" pitchFamily="34" charset="0"/>
              </a:rPr>
              <a:t> (Missing values): It </a:t>
            </a:r>
            <a:r>
              <a:rPr lang="en-US" sz="2000" dirty="0">
                <a:latin typeface="Calibri" panose="020F0502020204030204" pitchFamily="34" charset="0"/>
                <a:cs typeface="Calibri" panose="020F0502020204030204" pitchFamily="34" charset="0"/>
              </a:rPr>
              <a:t>is not unusual for an object to be missing one or more attribute values. In </a:t>
            </a:r>
            <a:r>
              <a:rPr lang="en-US" sz="2000" dirty="0" smtClean="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some </a:t>
            </a:r>
            <a:r>
              <a:rPr lang="en-US" sz="2000" dirty="0">
                <a:latin typeface="Calibri" panose="020F0502020204030204" pitchFamily="34" charset="0"/>
                <a:cs typeface="Calibri" panose="020F0502020204030204" pitchFamily="34" charset="0"/>
              </a:rPr>
              <a:t>cases, the information was not collected; while in other cases, some attributes are inapplicable </a:t>
            </a:r>
            <a:r>
              <a:rPr lang="en-US" sz="2000" dirty="0" smtClean="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to </a:t>
            </a:r>
            <a:r>
              <a:rPr lang="en-US" sz="2000" dirty="0">
                <a:latin typeface="Calibri" panose="020F0502020204030204" pitchFamily="34" charset="0"/>
                <a:cs typeface="Calibri" panose="020F0502020204030204" pitchFamily="34" charset="0"/>
              </a:rPr>
              <a:t>the data instances. This section presents examples on the different approaches for handling </a:t>
            </a:r>
            <a:r>
              <a:rPr lang="en-US" sz="2000" dirty="0" smtClean="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missing </a:t>
            </a:r>
            <a:r>
              <a:rPr lang="en-US" sz="2000" dirty="0">
                <a:latin typeface="Calibri" panose="020F0502020204030204" pitchFamily="34" charset="0"/>
                <a:cs typeface="Calibri" panose="020F0502020204030204" pitchFamily="34" charset="0"/>
              </a:rPr>
              <a:t>values</a:t>
            </a:r>
            <a:r>
              <a:rPr lang="en-US" sz="2000" dirty="0" smtClean="0">
                <a:latin typeface="Calibri" panose="020F0502020204030204" pitchFamily="34" charset="0"/>
                <a:cs typeface="Calibri" panose="020F0502020204030204" pitchFamily="34" charset="0"/>
              </a:rPr>
              <a:t>.</a:t>
            </a:r>
          </a:p>
          <a:p>
            <a:r>
              <a:rPr lang="en-US" sz="2000" dirty="0" smtClean="0">
                <a:latin typeface="Calibri" panose="020F0502020204030204" pitchFamily="34" charset="0"/>
                <a:cs typeface="Calibri" panose="020F0502020204030204" pitchFamily="34" charset="0"/>
              </a:rPr>
              <a:t>According </a:t>
            </a:r>
            <a:r>
              <a:rPr lang="en-US" sz="2000" dirty="0">
                <a:latin typeface="Calibri" panose="020F0502020204030204" pitchFamily="34" charset="0"/>
                <a:cs typeface="Calibri" panose="020F0502020204030204" pitchFamily="34" charset="0"/>
              </a:rPr>
              <a:t>to the description of the </a:t>
            </a:r>
            <a:r>
              <a:rPr lang="en-US" sz="2000" dirty="0" smtClean="0">
                <a:latin typeface="Calibri" panose="020F0502020204030204" pitchFamily="34" charset="0"/>
                <a:cs typeface="Calibri" panose="020F0502020204030204" pitchFamily="34" charset="0"/>
              </a:rPr>
              <a:t>data (</a:t>
            </a:r>
            <a:r>
              <a:rPr lang="en-US" sz="2000" dirty="0">
                <a:latin typeface="Calibri" panose="020F0502020204030204" pitchFamily="34" charset="0"/>
                <a:cs typeface="Calibri" panose="020F0502020204030204" pitchFamily="34" charset="0"/>
              </a:rPr>
              <a:t>Wisconsin Breast Cancer</a:t>
            </a:r>
            <a:r>
              <a:rPr lang="en-US" sz="2000" dirty="0" smtClean="0">
                <a:latin typeface="Calibri" panose="020F0502020204030204" pitchFamily="34" charset="0"/>
                <a:cs typeface="Calibri" panose="020F0502020204030204" pitchFamily="34" charset="0"/>
              </a:rPr>
              <a:t>) </a:t>
            </a:r>
            <a:r>
              <a:rPr lang="en-US" dirty="0" smtClean="0"/>
              <a:t>(</a:t>
            </a:r>
            <a:r>
              <a:rPr lang="en-US" u="sng" dirty="0">
                <a:hlinkClick r:id="rId3"/>
              </a:rPr>
              <a:t>https://archive.ics.uci.edu/ml/datasets/breast+cancer+wisconsin+(original</a:t>
            </a:r>
            <a:r>
              <a:rPr lang="en-US" dirty="0"/>
              <a:t>), </a:t>
            </a:r>
            <a:r>
              <a:rPr lang="en-US" sz="2000" dirty="0">
                <a:latin typeface="Calibri" panose="020F0502020204030204" pitchFamily="34" charset="0"/>
                <a:cs typeface="Calibri" panose="020F0502020204030204" pitchFamily="34" charset="0"/>
              </a:rPr>
              <a:t>the missing values are encoded as '</a:t>
            </a:r>
            <a:r>
              <a:rPr lang="en-US" sz="2000" b="1"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 in the original data. Our first task is to convert the missing values to </a:t>
            </a:r>
            <a:r>
              <a:rPr lang="en-US" sz="2000" b="1" dirty="0" err="1">
                <a:latin typeface="Calibri" panose="020F0502020204030204" pitchFamily="34" charset="0"/>
                <a:cs typeface="Calibri" panose="020F0502020204030204" pitchFamily="34" charset="0"/>
              </a:rPr>
              <a:t>NaNs</a:t>
            </a:r>
            <a:r>
              <a:rPr lang="en-US" sz="2000" dirty="0">
                <a:latin typeface="Calibri" panose="020F0502020204030204" pitchFamily="34" charset="0"/>
                <a:cs typeface="Calibri" panose="020F0502020204030204" pitchFamily="34" charset="0"/>
              </a:rPr>
              <a:t>. We can then count the number of missing values in each column of the data</a:t>
            </a:r>
            <a:r>
              <a:rPr lang="en-US" sz="2000" dirty="0" smtClean="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2" name="Picture 1"/>
          <p:cNvPicPr>
            <a:picLocks noChangeAspect="1"/>
          </p:cNvPicPr>
          <p:nvPr/>
        </p:nvPicPr>
        <p:blipFill>
          <a:blip r:embed="rId4"/>
          <a:stretch>
            <a:fillRect/>
          </a:stretch>
        </p:blipFill>
        <p:spPr>
          <a:xfrm>
            <a:off x="1332412" y="3754326"/>
            <a:ext cx="7358742" cy="3103674"/>
          </a:xfrm>
          <a:prstGeom prst="rect">
            <a:avLst/>
          </a:prstGeom>
        </p:spPr>
      </p:pic>
      <p:sp>
        <p:nvSpPr>
          <p:cNvPr id="7" name="Rectangle 2"/>
          <p:cNvSpPr txBox="1">
            <a:spLocks noChangeArrowheads="1"/>
          </p:cNvSpPr>
          <p:nvPr/>
        </p:nvSpPr>
        <p:spPr>
          <a:xfrm>
            <a:off x="803367" y="173538"/>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a:t>I</a:t>
            </a:r>
            <a:r>
              <a:rPr lang="en-US" sz="4400" dirty="0" smtClean="0"/>
              <a:t>I. </a:t>
            </a:r>
            <a:r>
              <a:rPr lang="en-US" sz="4400" smtClean="0"/>
              <a:t>Data Preprocessing in Python </a:t>
            </a:r>
            <a:endParaRPr lang="en-US" sz="4400" dirty="0">
              <a:solidFill>
                <a:schemeClr val="tx1"/>
              </a:solidFill>
            </a:endParaRPr>
          </a:p>
        </p:txBody>
      </p:sp>
    </p:spTree>
    <p:extLst>
      <p:ext uri="{BB962C8B-B14F-4D97-AF65-F5344CB8AC3E}">
        <p14:creationId xmlns:p14="http://schemas.microsoft.com/office/powerpoint/2010/main" val="21746898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400110"/>
          </a:xfrm>
          <a:prstGeom prst="rect">
            <a:avLst/>
          </a:prstGeom>
        </p:spPr>
        <p:txBody>
          <a:bodyPr wrap="square">
            <a:spAutoFit/>
          </a:bodyPr>
          <a:lstStyle/>
          <a:p>
            <a:r>
              <a:rPr lang="en-US" sz="2000" dirty="0" smtClean="0">
                <a:latin typeface="Calibri" panose="020F0502020204030204" pitchFamily="34" charset="0"/>
                <a:cs typeface="Calibri" panose="020F0502020204030204" pitchFamily="34" charset="0"/>
              </a:rPr>
              <a:t>(Cont.):</a:t>
            </a:r>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1419497" y="1947296"/>
            <a:ext cx="9788434" cy="4314167"/>
          </a:xfrm>
          <a:prstGeom prst="rect">
            <a:avLst/>
          </a:prstGeom>
        </p:spPr>
      </p:pic>
      <p:sp>
        <p:nvSpPr>
          <p:cNvPr id="7" name="Rectangle 2"/>
          <p:cNvSpPr txBox="1">
            <a:spLocks noChangeArrowheads="1"/>
          </p:cNvSpPr>
          <p:nvPr/>
        </p:nvSpPr>
        <p:spPr>
          <a:xfrm>
            <a:off x="803367" y="173538"/>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a:t>I</a:t>
            </a:r>
            <a:r>
              <a:rPr lang="en-US" sz="4400" dirty="0" smtClean="0"/>
              <a:t>I. </a:t>
            </a:r>
            <a:r>
              <a:rPr lang="en-US" sz="4400" smtClean="0"/>
              <a:t>Data Preprocessing in Python </a:t>
            </a:r>
            <a:endParaRPr lang="en-US" sz="4400" dirty="0">
              <a:solidFill>
                <a:schemeClr val="tx1"/>
              </a:solidFill>
            </a:endParaRPr>
          </a:p>
        </p:txBody>
      </p:sp>
    </p:spTree>
    <p:extLst>
      <p:ext uri="{BB962C8B-B14F-4D97-AF65-F5344CB8AC3E}">
        <p14:creationId xmlns:p14="http://schemas.microsoft.com/office/powerpoint/2010/main" val="32261125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c29bfa9761_0_10"/>
          <p:cNvSpPr txBox="1">
            <a:spLocks noGrp="1"/>
          </p:cNvSpPr>
          <p:nvPr>
            <p:ph type="ctrTitle"/>
          </p:nvPr>
        </p:nvSpPr>
        <p:spPr>
          <a:xfrm>
            <a:off x="982698" y="348341"/>
            <a:ext cx="9144000" cy="696505"/>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en-US" sz="4800" dirty="0"/>
              <a:t>Outline</a:t>
            </a:r>
            <a:endParaRPr sz="4800" dirty="0"/>
          </a:p>
        </p:txBody>
      </p:sp>
      <p:sp>
        <p:nvSpPr>
          <p:cNvPr id="97" name="Google Shape;97;gc29bfa9761_0_10"/>
          <p:cNvSpPr txBox="1">
            <a:spLocks noGrp="1"/>
          </p:cNvSpPr>
          <p:nvPr>
            <p:ph type="subTitle" idx="1"/>
          </p:nvPr>
        </p:nvSpPr>
        <p:spPr>
          <a:xfrm>
            <a:off x="566055" y="1489164"/>
            <a:ext cx="11286309" cy="4998721"/>
          </a:xfrm>
          <a:prstGeom prst="rect">
            <a:avLst/>
          </a:prstGeom>
          <a:noFill/>
          <a:ln>
            <a:noFill/>
          </a:ln>
        </p:spPr>
        <p:txBody>
          <a:bodyPr spcFirstLastPara="1" wrap="square" lIns="91425" tIns="45700" rIns="91425" bIns="45700" anchor="t" anchorCtr="0">
            <a:noAutofit/>
          </a:bodyPr>
          <a:lstStyle/>
          <a:p>
            <a:pPr marL="0" lvl="0" indent="0" algn="l">
              <a:spcBef>
                <a:spcPts val="0"/>
              </a:spcBef>
              <a:buSzPct val="100000"/>
            </a:pPr>
            <a:r>
              <a:rPr lang="en-US" sz="2000" dirty="0" smtClean="0">
                <a:solidFill>
                  <a:schemeClr val="tx1"/>
                </a:solidFill>
              </a:rPr>
              <a:t>I. Data exploration in Python</a:t>
            </a:r>
            <a:endParaRPr lang="en-US" sz="2000" b="1" dirty="0" smtClean="0">
              <a:solidFill>
                <a:schemeClr val="tx1"/>
              </a:solidFill>
            </a:endParaRPr>
          </a:p>
          <a:p>
            <a:pPr marL="0" lvl="0" indent="0" algn="l">
              <a:spcBef>
                <a:spcPts val="0"/>
              </a:spcBef>
              <a:buSzPct val="100000"/>
            </a:pPr>
            <a:endParaRPr lang="en-US" sz="2000" dirty="0" smtClean="0">
              <a:solidFill>
                <a:schemeClr val="tx1"/>
              </a:solidFill>
            </a:endParaRPr>
          </a:p>
          <a:p>
            <a:pPr marL="0" lvl="0" indent="0" algn="l">
              <a:spcBef>
                <a:spcPts val="0"/>
              </a:spcBef>
              <a:buSzPct val="100000"/>
            </a:pPr>
            <a:r>
              <a:rPr lang="en-US" sz="2000" dirty="0" smtClean="0">
                <a:solidFill>
                  <a:schemeClr val="tx1"/>
                </a:solidFill>
              </a:rPr>
              <a:t>II. Data Preprocessing in Python</a:t>
            </a:r>
            <a:endParaRPr lang="en-US" sz="2000" b="1" dirty="0">
              <a:solidFill>
                <a:schemeClr val="tx1"/>
              </a:solidFill>
            </a:endParaRPr>
          </a:p>
          <a:p>
            <a:pPr marL="0" lvl="0" indent="0" algn="l" rtl="0">
              <a:lnSpc>
                <a:spcPct val="90000"/>
              </a:lnSpc>
              <a:spcBef>
                <a:spcPts val="0"/>
              </a:spcBef>
              <a:spcAft>
                <a:spcPts val="0"/>
              </a:spcAft>
              <a:buClr>
                <a:schemeClr val="dk1"/>
              </a:buClr>
              <a:buSzPct val="100000"/>
              <a:buNone/>
            </a:pPr>
            <a:endParaRPr lang="en-US" sz="2000" dirty="0" smtClean="0">
              <a:solidFill>
                <a:schemeClr val="tx1"/>
              </a:solidFill>
            </a:endParaRPr>
          </a:p>
          <a:p>
            <a:pPr marL="0" lvl="0" indent="0" algn="l" rtl="0">
              <a:lnSpc>
                <a:spcPct val="90000"/>
              </a:lnSpc>
              <a:spcBef>
                <a:spcPts val="0"/>
              </a:spcBef>
              <a:spcAft>
                <a:spcPts val="0"/>
              </a:spcAft>
              <a:buClr>
                <a:schemeClr val="dk1"/>
              </a:buClr>
              <a:buSzPct val="100000"/>
              <a:buNone/>
            </a:pPr>
            <a:r>
              <a:rPr lang="en-US" sz="2000" dirty="0" smtClean="0">
                <a:solidFill>
                  <a:schemeClr val="tx1"/>
                </a:solidFill>
              </a:rPr>
              <a:t>III. Clustering algorithms: </a:t>
            </a:r>
          </a:p>
          <a:p>
            <a:pPr marL="0" lvl="0" indent="0" algn="l" rtl="0">
              <a:lnSpc>
                <a:spcPct val="90000"/>
              </a:lnSpc>
              <a:spcBef>
                <a:spcPts val="0"/>
              </a:spcBef>
              <a:spcAft>
                <a:spcPts val="0"/>
              </a:spcAft>
              <a:buClr>
                <a:schemeClr val="dk1"/>
              </a:buClr>
              <a:buSzPct val="100000"/>
              <a:buNone/>
            </a:pPr>
            <a:endParaRPr lang="en-US" sz="2000" dirty="0">
              <a:solidFill>
                <a:schemeClr val="tx1"/>
              </a:solidFill>
            </a:endParaRPr>
          </a:p>
          <a:p>
            <a:pPr marL="0" lvl="0" indent="0" algn="l" rtl="0">
              <a:lnSpc>
                <a:spcPct val="90000"/>
              </a:lnSpc>
              <a:spcBef>
                <a:spcPts val="0"/>
              </a:spcBef>
              <a:spcAft>
                <a:spcPts val="0"/>
              </a:spcAft>
              <a:buClr>
                <a:schemeClr val="dk1"/>
              </a:buClr>
              <a:buSzPct val="100000"/>
              <a:buNone/>
            </a:pPr>
            <a:r>
              <a:rPr lang="en-US" sz="2000" dirty="0" smtClean="0">
                <a:solidFill>
                  <a:schemeClr val="tx1"/>
                </a:solidFill>
              </a:rPr>
              <a:t>      </a:t>
            </a:r>
            <a:r>
              <a:rPr lang="en-US" sz="2000" b="1" dirty="0" smtClean="0">
                <a:solidFill>
                  <a:schemeClr val="tx1"/>
                </a:solidFill>
              </a:rPr>
              <a:t>A.</a:t>
            </a:r>
            <a:r>
              <a:rPr lang="en-US" sz="2000" dirty="0" smtClean="0">
                <a:solidFill>
                  <a:schemeClr val="tx1"/>
                </a:solidFill>
              </a:rPr>
              <a:t> Principal component analysis (PCA)</a:t>
            </a:r>
          </a:p>
          <a:p>
            <a:pPr marL="0" lvl="0" indent="0" algn="l" rtl="0">
              <a:lnSpc>
                <a:spcPct val="90000"/>
              </a:lnSpc>
              <a:spcBef>
                <a:spcPts val="0"/>
              </a:spcBef>
              <a:spcAft>
                <a:spcPts val="0"/>
              </a:spcAft>
              <a:buClr>
                <a:schemeClr val="dk1"/>
              </a:buClr>
              <a:buSzPct val="100000"/>
              <a:buNone/>
            </a:pPr>
            <a:endParaRPr lang="en-US" sz="2000" dirty="0" smtClean="0">
              <a:solidFill>
                <a:schemeClr val="tx1"/>
              </a:solidFill>
            </a:endParaRPr>
          </a:p>
          <a:p>
            <a:pPr marL="0" lvl="0" indent="0" algn="l" rtl="0">
              <a:lnSpc>
                <a:spcPct val="90000"/>
              </a:lnSpc>
              <a:spcBef>
                <a:spcPts val="0"/>
              </a:spcBef>
              <a:spcAft>
                <a:spcPts val="0"/>
              </a:spcAft>
              <a:buClr>
                <a:schemeClr val="dk1"/>
              </a:buClr>
              <a:buSzPct val="100000"/>
              <a:buNone/>
            </a:pPr>
            <a:r>
              <a:rPr lang="en-US" sz="2000" dirty="0" smtClean="0">
                <a:solidFill>
                  <a:schemeClr val="tx1"/>
                </a:solidFill>
              </a:rPr>
              <a:t>      </a:t>
            </a:r>
            <a:r>
              <a:rPr lang="en-US" sz="2000" b="1" dirty="0" smtClean="0">
                <a:solidFill>
                  <a:schemeClr val="tx1"/>
                </a:solidFill>
              </a:rPr>
              <a:t>B.</a:t>
            </a:r>
            <a:r>
              <a:rPr lang="en-US" sz="2000" dirty="0" smtClean="0">
                <a:solidFill>
                  <a:schemeClr val="tx1"/>
                </a:solidFill>
              </a:rPr>
              <a:t> K-means clustering</a:t>
            </a:r>
          </a:p>
          <a:p>
            <a:pPr marL="0" indent="0" algn="l">
              <a:spcBef>
                <a:spcPts val="0"/>
              </a:spcBef>
              <a:buSzPct val="100000"/>
            </a:pPr>
            <a:endParaRPr lang="en-US" sz="2000" dirty="0" smtClean="0">
              <a:solidFill>
                <a:schemeClr val="tx1"/>
              </a:solidFill>
            </a:endParaRPr>
          </a:p>
          <a:p>
            <a:pPr marL="0" lvl="0" indent="0" algn="l">
              <a:spcBef>
                <a:spcPts val="0"/>
              </a:spcBef>
              <a:buSzPct val="100000"/>
            </a:pPr>
            <a:r>
              <a:rPr lang="en-US" sz="2000" dirty="0" smtClean="0">
                <a:solidFill>
                  <a:schemeClr val="tx1"/>
                </a:solidFill>
              </a:rPr>
              <a:t>IV</a:t>
            </a:r>
            <a:r>
              <a:rPr lang="en-US" sz="2000" dirty="0">
                <a:solidFill>
                  <a:schemeClr val="tx1"/>
                </a:solidFill>
              </a:rPr>
              <a:t>. </a:t>
            </a:r>
            <a:r>
              <a:rPr lang="en-US" sz="2000" dirty="0" smtClean="0">
                <a:solidFill>
                  <a:schemeClr val="tx1"/>
                </a:solidFill>
              </a:rPr>
              <a:t>References</a:t>
            </a:r>
            <a:endParaRPr lang="en-US" sz="2000" i="1" dirty="0">
              <a:solidFill>
                <a:schemeClr val="tx1"/>
              </a:solidFill>
            </a:endParaRPr>
          </a:p>
        </p:txBody>
      </p:sp>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Tree>
    <p:extLst>
      <p:ext uri="{BB962C8B-B14F-4D97-AF65-F5344CB8AC3E}">
        <p14:creationId xmlns:p14="http://schemas.microsoft.com/office/powerpoint/2010/main" val="20719009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3477875"/>
          </a:xfrm>
          <a:prstGeom prst="rect">
            <a:avLst/>
          </a:prstGeom>
        </p:spPr>
        <p:txBody>
          <a:bodyPr wrap="square">
            <a:spAutoFit/>
          </a:bodyPr>
          <a:lstStyle/>
          <a:p>
            <a:r>
              <a:rPr lang="en-US" sz="2000" b="1" dirty="0" smtClean="0">
                <a:latin typeface="Calibri" panose="020F0502020204030204" pitchFamily="34" charset="0"/>
                <a:cs typeface="Calibri" panose="020F0502020204030204" pitchFamily="34" charset="0"/>
              </a:rPr>
              <a:t>Example</a:t>
            </a:r>
            <a:r>
              <a:rPr lang="en-US" sz="2000" dirty="0" smtClean="0">
                <a:latin typeface="Calibri" panose="020F0502020204030204" pitchFamily="34" charset="0"/>
                <a:cs typeface="Calibri" panose="020F0502020204030204" pitchFamily="34" charset="0"/>
              </a:rPr>
              <a:t> (Missing values</a:t>
            </a:r>
            <a:r>
              <a:rPr lang="en-US" sz="2000" dirty="0">
                <a:latin typeface="Calibri" panose="020F0502020204030204" pitchFamily="34" charset="0"/>
                <a:cs typeface="Calibri" panose="020F0502020204030204" pitchFamily="34" charset="0"/>
              </a:rPr>
              <a:t>): For </a:t>
            </a:r>
            <a:r>
              <a:rPr lang="en-US" sz="2000" dirty="0" smtClean="0">
                <a:latin typeface="Calibri" panose="020F0502020204030204" pitchFamily="34" charset="0"/>
                <a:cs typeface="Calibri" panose="020F0502020204030204" pitchFamily="34" charset="0"/>
              </a:rPr>
              <a:t>the Wisconsin </a:t>
            </a:r>
            <a:r>
              <a:rPr lang="en-US" sz="2000" dirty="0">
                <a:latin typeface="Calibri" panose="020F0502020204030204" pitchFamily="34" charset="0"/>
                <a:cs typeface="Calibri" panose="020F0502020204030204" pitchFamily="34" charset="0"/>
              </a:rPr>
              <a:t>Breast Cancer </a:t>
            </a:r>
            <a:r>
              <a:rPr lang="en-US" sz="2000" dirty="0" smtClean="0">
                <a:latin typeface="Calibri" panose="020F0502020204030204" pitchFamily="34" charset="0"/>
                <a:cs typeface="Calibri" panose="020F0502020204030204" pitchFamily="34" charset="0"/>
              </a:rPr>
              <a:t>data set: Observe </a:t>
            </a:r>
            <a:r>
              <a:rPr lang="en-US" sz="2000" dirty="0">
                <a:latin typeface="Calibri" panose="020F0502020204030204" pitchFamily="34" charset="0"/>
                <a:cs typeface="Calibri" panose="020F0502020204030204" pitchFamily="34" charset="0"/>
              </a:rPr>
              <a:t>that only the 'Bare Nuclei' </a:t>
            </a:r>
            <a:r>
              <a:rPr lang="en-US" sz="2000" dirty="0" smtClean="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column </a:t>
            </a:r>
            <a:r>
              <a:rPr lang="en-US" sz="2000" dirty="0">
                <a:latin typeface="Calibri" panose="020F0502020204030204" pitchFamily="34" charset="0"/>
                <a:cs typeface="Calibri" panose="020F0502020204030204" pitchFamily="34" charset="0"/>
              </a:rPr>
              <a:t>contains missing values. In the </a:t>
            </a:r>
            <a:r>
              <a:rPr lang="en-US" sz="2000" dirty="0" smtClean="0">
                <a:latin typeface="Calibri" panose="020F0502020204030204" pitchFamily="34" charset="0"/>
                <a:cs typeface="Calibri" panose="020F0502020204030204" pitchFamily="34" charset="0"/>
              </a:rPr>
              <a:t>following </a:t>
            </a:r>
            <a:r>
              <a:rPr lang="en-US" sz="2000" dirty="0">
                <a:latin typeface="Calibri" panose="020F0502020204030204" pitchFamily="34" charset="0"/>
                <a:cs typeface="Calibri" panose="020F0502020204030204" pitchFamily="34" charset="0"/>
              </a:rPr>
              <a:t>example, the missing values in the 'Bare </a:t>
            </a:r>
            <a:r>
              <a:rPr lang="en-US" sz="2000" dirty="0" smtClean="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Nuclei</a:t>
            </a:r>
            <a:r>
              <a:rPr lang="en-US" sz="2000" dirty="0">
                <a:latin typeface="Calibri" panose="020F0502020204030204" pitchFamily="34" charset="0"/>
                <a:cs typeface="Calibri" panose="020F0502020204030204" pitchFamily="34" charset="0"/>
              </a:rPr>
              <a:t>' column are replaced by the median value </a:t>
            </a:r>
            <a:r>
              <a:rPr lang="en-US" sz="2000" dirty="0" smtClean="0">
                <a:latin typeface="Calibri" panose="020F0502020204030204" pitchFamily="34" charset="0"/>
                <a:cs typeface="Calibri" panose="020F0502020204030204" pitchFamily="34" charset="0"/>
              </a:rPr>
              <a:t>of </a:t>
            </a:r>
            <a:r>
              <a:rPr lang="en-US" sz="2000" dirty="0">
                <a:latin typeface="Calibri" panose="020F0502020204030204" pitchFamily="34" charset="0"/>
                <a:cs typeface="Calibri" panose="020F0502020204030204" pitchFamily="34" charset="0"/>
              </a:rPr>
              <a:t>that column. The values before and after </a:t>
            </a:r>
            <a:endParaRPr lang="en-US" sz="2000" dirty="0" smtClean="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replacement </a:t>
            </a:r>
            <a:r>
              <a:rPr lang="en-US" sz="2000" dirty="0">
                <a:latin typeface="Calibri" panose="020F0502020204030204" pitchFamily="34" charset="0"/>
                <a:cs typeface="Calibri" panose="020F0502020204030204" pitchFamily="34" charset="0"/>
              </a:rPr>
              <a:t>are shown for a subset of the data points.</a:t>
            </a:r>
          </a:p>
          <a:p>
            <a:r>
              <a:rPr lang="en-US" sz="2000" dirty="0"/>
              <a:t/>
            </a:r>
            <a:br>
              <a:rPr lang="en-US" sz="2000" dirty="0"/>
            </a:br>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3" name="Picture 2"/>
          <p:cNvPicPr>
            <a:picLocks noChangeAspect="1"/>
          </p:cNvPicPr>
          <p:nvPr/>
        </p:nvPicPr>
        <p:blipFill>
          <a:blip r:embed="rId3"/>
          <a:stretch>
            <a:fillRect/>
          </a:stretch>
        </p:blipFill>
        <p:spPr>
          <a:xfrm>
            <a:off x="1489163" y="2787305"/>
            <a:ext cx="9503446" cy="4009735"/>
          </a:xfrm>
          <a:prstGeom prst="rect">
            <a:avLst/>
          </a:prstGeom>
        </p:spPr>
      </p:pic>
      <p:sp>
        <p:nvSpPr>
          <p:cNvPr id="7" name="Rectangle 2"/>
          <p:cNvSpPr txBox="1">
            <a:spLocks noChangeArrowheads="1"/>
          </p:cNvSpPr>
          <p:nvPr/>
        </p:nvSpPr>
        <p:spPr>
          <a:xfrm>
            <a:off x="803367" y="173538"/>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a:t>I</a:t>
            </a:r>
            <a:r>
              <a:rPr lang="en-US" sz="4400" dirty="0" smtClean="0"/>
              <a:t>I. </a:t>
            </a:r>
            <a:r>
              <a:rPr lang="en-US" sz="4400" smtClean="0"/>
              <a:t>Data Preprocessing in Python </a:t>
            </a:r>
            <a:endParaRPr lang="en-US" sz="4400" dirty="0">
              <a:solidFill>
                <a:schemeClr val="tx1"/>
              </a:solidFill>
            </a:endParaRPr>
          </a:p>
        </p:txBody>
      </p:sp>
    </p:spTree>
    <p:extLst>
      <p:ext uri="{BB962C8B-B14F-4D97-AF65-F5344CB8AC3E}">
        <p14:creationId xmlns:p14="http://schemas.microsoft.com/office/powerpoint/2010/main" val="6984214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207933" cy="3477875"/>
          </a:xfrm>
          <a:prstGeom prst="rect">
            <a:avLst/>
          </a:prstGeom>
        </p:spPr>
        <p:txBody>
          <a:bodyPr wrap="square">
            <a:spAutoFit/>
          </a:bodyPr>
          <a:lstStyle/>
          <a:p>
            <a:r>
              <a:rPr lang="en-US" sz="2000" b="1" dirty="0" smtClean="0">
                <a:latin typeface="Calibri" panose="020F0502020204030204" pitchFamily="34" charset="0"/>
                <a:cs typeface="Calibri" panose="020F0502020204030204" pitchFamily="34" charset="0"/>
              </a:rPr>
              <a:t>Example</a:t>
            </a:r>
            <a:r>
              <a:rPr lang="en-US" sz="2000" dirty="0" smtClean="0">
                <a:latin typeface="Calibri" panose="020F0502020204030204" pitchFamily="34" charset="0"/>
                <a:cs typeface="Calibri" panose="020F0502020204030204" pitchFamily="34" charset="0"/>
              </a:rPr>
              <a:t> (Missing values): Instead </a:t>
            </a:r>
            <a:r>
              <a:rPr lang="en-US" sz="2000" dirty="0">
                <a:latin typeface="Calibri" panose="020F0502020204030204" pitchFamily="34" charset="0"/>
                <a:cs typeface="Calibri" panose="020F0502020204030204" pitchFamily="34" charset="0"/>
              </a:rPr>
              <a:t>of replacing the missing values, another common approach is to discard </a:t>
            </a:r>
            <a:r>
              <a:rPr lang="en-US" sz="2000" dirty="0" smtClean="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the </a:t>
            </a:r>
            <a:r>
              <a:rPr lang="en-US" sz="2000" dirty="0">
                <a:latin typeface="Calibri" panose="020F0502020204030204" pitchFamily="34" charset="0"/>
                <a:cs typeface="Calibri" panose="020F0502020204030204" pitchFamily="34" charset="0"/>
              </a:rPr>
              <a:t>data points that contain missing values. This can be easily accomplished by applying the </a:t>
            </a:r>
            <a:r>
              <a:rPr lang="en-US" sz="2000" i="1" dirty="0" err="1">
                <a:latin typeface="Calibri" panose="020F0502020204030204" pitchFamily="34" charset="0"/>
                <a:cs typeface="Calibri" panose="020F0502020204030204" pitchFamily="34" charset="0"/>
              </a:rPr>
              <a:t>dropna</a:t>
            </a:r>
            <a:r>
              <a:rPr lang="en-US" sz="2000" i="1"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function </a:t>
            </a:r>
            <a:r>
              <a:rPr lang="en-US" sz="2000" dirty="0">
                <a:latin typeface="Calibri" panose="020F0502020204030204" pitchFamily="34" charset="0"/>
                <a:cs typeface="Calibri" panose="020F0502020204030204" pitchFamily="34" charset="0"/>
              </a:rPr>
              <a:t>to the data frame.</a:t>
            </a:r>
          </a:p>
          <a:p>
            <a:r>
              <a:rPr lang="en-US" sz="2000" dirty="0">
                <a:latin typeface="Calibri" panose="020F0502020204030204" pitchFamily="34" charset="0"/>
                <a:cs typeface="Calibri" panose="020F0502020204030204" pitchFamily="34" charset="0"/>
              </a:rPr>
              <a:t/>
            </a:r>
            <a:br>
              <a:rPr lang="en-US" sz="2000" dirty="0">
                <a:latin typeface="Calibri" panose="020F0502020204030204" pitchFamily="34" charset="0"/>
                <a:cs typeface="Calibri" panose="020F0502020204030204" pitchFamily="34" charset="0"/>
              </a:rPr>
            </a:br>
            <a:r>
              <a:rPr lang="en-US" sz="2000" dirty="0"/>
              <a:t/>
            </a:r>
            <a:br>
              <a:rPr lang="en-US" sz="2000" dirty="0"/>
            </a:br>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1062445" y="2645928"/>
            <a:ext cx="9945189" cy="2152493"/>
          </a:xfrm>
          <a:prstGeom prst="rect">
            <a:avLst/>
          </a:prstGeom>
        </p:spPr>
      </p:pic>
      <p:sp>
        <p:nvSpPr>
          <p:cNvPr id="7" name="Rectangle 2"/>
          <p:cNvSpPr txBox="1">
            <a:spLocks noChangeArrowheads="1"/>
          </p:cNvSpPr>
          <p:nvPr/>
        </p:nvSpPr>
        <p:spPr>
          <a:xfrm>
            <a:off x="803367" y="173538"/>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a:t>I</a:t>
            </a:r>
            <a:r>
              <a:rPr lang="en-US" sz="4400" dirty="0" smtClean="0"/>
              <a:t>I. </a:t>
            </a:r>
            <a:r>
              <a:rPr lang="en-US" sz="4400" smtClean="0"/>
              <a:t>Data Preprocessing in Python </a:t>
            </a:r>
            <a:endParaRPr lang="en-US" sz="4400" dirty="0">
              <a:solidFill>
                <a:schemeClr val="tx1"/>
              </a:solidFill>
            </a:endParaRPr>
          </a:p>
        </p:txBody>
      </p:sp>
    </p:spTree>
    <p:extLst>
      <p:ext uri="{BB962C8B-B14F-4D97-AF65-F5344CB8AC3E}">
        <p14:creationId xmlns:p14="http://schemas.microsoft.com/office/powerpoint/2010/main" val="24773722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39930" y="1366737"/>
            <a:ext cx="11016343" cy="2862322"/>
          </a:xfrm>
          <a:prstGeom prst="rect">
            <a:avLst/>
          </a:prstGeom>
        </p:spPr>
        <p:txBody>
          <a:bodyPr wrap="square">
            <a:spAutoFit/>
          </a:bodyPr>
          <a:lstStyle/>
          <a:p>
            <a:pPr algn="just"/>
            <a:r>
              <a:rPr lang="en-US" sz="2000" b="1" dirty="0" smtClean="0">
                <a:latin typeface="Calibri" panose="020F0502020204030204" pitchFamily="34" charset="0"/>
                <a:cs typeface="Calibri" panose="020F0502020204030204" pitchFamily="34" charset="0"/>
              </a:rPr>
              <a:t>Example</a:t>
            </a:r>
            <a:r>
              <a:rPr lang="en-US" sz="2000" dirty="0" smtClean="0">
                <a:latin typeface="Calibri" panose="020F0502020204030204" pitchFamily="34" charset="0"/>
                <a:cs typeface="Calibri" panose="020F0502020204030204" pitchFamily="34" charset="0"/>
              </a:rPr>
              <a:t> (Outliers): Outliers </a:t>
            </a:r>
            <a:r>
              <a:rPr lang="en-US" sz="2000" dirty="0">
                <a:latin typeface="Calibri" panose="020F0502020204030204" pitchFamily="34" charset="0"/>
                <a:cs typeface="Calibri" panose="020F0502020204030204" pitchFamily="34" charset="0"/>
              </a:rPr>
              <a:t>are data instances with characteristics that are considerably different from the rest of the dataset. In the example code below, we will draw a boxplot to identify the columns in the table that contain outliers. Note that the values in all columns (except for 'Bare Nuclei') </a:t>
            </a:r>
            <a:r>
              <a:rPr lang="en-US" sz="2000" dirty="0" smtClean="0">
                <a:latin typeface="Calibri" panose="020F0502020204030204" pitchFamily="34" charset="0"/>
                <a:cs typeface="Calibri" panose="020F0502020204030204" pitchFamily="34" charset="0"/>
              </a:rPr>
              <a:t>for </a:t>
            </a:r>
            <a:r>
              <a:rPr lang="en-US" sz="2000" dirty="0">
                <a:latin typeface="Calibri" panose="020F0502020204030204" pitchFamily="34" charset="0"/>
                <a:cs typeface="Calibri" panose="020F0502020204030204" pitchFamily="34" charset="0"/>
              </a:rPr>
              <a:t>Wisconsin Breast Cancer </a:t>
            </a:r>
            <a:r>
              <a:rPr lang="en-US" sz="2000" dirty="0" smtClean="0">
                <a:latin typeface="Calibri" panose="020F0502020204030204" pitchFamily="34" charset="0"/>
                <a:cs typeface="Calibri" panose="020F0502020204030204" pitchFamily="34" charset="0"/>
              </a:rPr>
              <a:t>data set are </a:t>
            </a:r>
            <a:r>
              <a:rPr lang="en-US" sz="2000" dirty="0">
                <a:latin typeface="Calibri" panose="020F0502020204030204" pitchFamily="34" charset="0"/>
                <a:cs typeface="Calibri" panose="020F0502020204030204" pitchFamily="34" charset="0"/>
              </a:rPr>
              <a:t>originally stored as 'int64' whereas the values in the 'Bare Nuclei' column are stored as string objects (since the column initially contains strings such as '</a:t>
            </a:r>
            <a:r>
              <a:rPr lang="en-US" sz="2000" b="1"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 for representing missing values). Thus, we must convert the column into numeric values first before creating the boxplot. Otherwise, the column will not be displayed when drawing the boxplot.</a:t>
            </a:r>
          </a:p>
          <a:p>
            <a:r>
              <a:rPr lang="en-US" sz="2000" dirty="0">
                <a:latin typeface="Calibri" panose="020F0502020204030204" pitchFamily="34" charset="0"/>
                <a:cs typeface="Calibri" panose="020F0502020204030204" pitchFamily="34" charset="0"/>
              </a:rPr>
              <a:t/>
            </a:r>
            <a:br>
              <a:rPr lang="en-US" sz="2000" dirty="0">
                <a:latin typeface="Calibri" panose="020F0502020204030204" pitchFamily="34" charset="0"/>
                <a:cs typeface="Calibri" panose="020F0502020204030204" pitchFamily="34" charset="0"/>
              </a:rPr>
            </a:br>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3" name="Picture 2"/>
          <p:cNvPicPr>
            <a:picLocks noChangeAspect="1"/>
          </p:cNvPicPr>
          <p:nvPr/>
        </p:nvPicPr>
        <p:blipFill>
          <a:blip r:embed="rId3"/>
          <a:stretch>
            <a:fillRect/>
          </a:stretch>
        </p:blipFill>
        <p:spPr>
          <a:xfrm>
            <a:off x="923108" y="3588559"/>
            <a:ext cx="9734039" cy="3099624"/>
          </a:xfrm>
          <a:prstGeom prst="rect">
            <a:avLst/>
          </a:prstGeom>
        </p:spPr>
      </p:pic>
      <p:sp>
        <p:nvSpPr>
          <p:cNvPr id="7" name="Rectangle 2"/>
          <p:cNvSpPr txBox="1">
            <a:spLocks noChangeArrowheads="1"/>
          </p:cNvSpPr>
          <p:nvPr/>
        </p:nvSpPr>
        <p:spPr>
          <a:xfrm>
            <a:off x="803367" y="173538"/>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a:t>I</a:t>
            </a:r>
            <a:r>
              <a:rPr lang="en-US" sz="4400" dirty="0" smtClean="0"/>
              <a:t>I. </a:t>
            </a:r>
            <a:r>
              <a:rPr lang="en-US" sz="4400" smtClean="0"/>
              <a:t>Data Preprocessing in Python </a:t>
            </a:r>
            <a:endParaRPr lang="en-US" sz="4400" dirty="0">
              <a:solidFill>
                <a:schemeClr val="tx1"/>
              </a:solidFill>
            </a:endParaRPr>
          </a:p>
        </p:txBody>
      </p:sp>
    </p:spTree>
    <p:extLst>
      <p:ext uri="{BB962C8B-B14F-4D97-AF65-F5344CB8AC3E}">
        <p14:creationId xmlns:p14="http://schemas.microsoft.com/office/powerpoint/2010/main" val="17093559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216642" cy="4093428"/>
          </a:xfrm>
          <a:prstGeom prst="rect">
            <a:avLst/>
          </a:prstGeom>
        </p:spPr>
        <p:txBody>
          <a:bodyPr wrap="square">
            <a:spAutoFit/>
          </a:bodyPr>
          <a:lstStyle/>
          <a:p>
            <a:r>
              <a:rPr lang="en-US" sz="2000" b="1" dirty="0" smtClean="0">
                <a:latin typeface="Calibri" panose="020F0502020204030204" pitchFamily="34" charset="0"/>
                <a:cs typeface="Calibri" panose="020F0502020204030204" pitchFamily="34" charset="0"/>
              </a:rPr>
              <a:t>Example</a:t>
            </a:r>
            <a:r>
              <a:rPr lang="en-US" sz="2000" dirty="0" smtClean="0">
                <a:latin typeface="Calibri" panose="020F0502020204030204" pitchFamily="34" charset="0"/>
                <a:cs typeface="Calibri" panose="020F0502020204030204" pitchFamily="34" charset="0"/>
              </a:rPr>
              <a:t> (Outliers): The </a:t>
            </a:r>
            <a:r>
              <a:rPr lang="en-US" sz="2000" dirty="0">
                <a:latin typeface="Calibri" panose="020F0502020204030204" pitchFamily="34" charset="0"/>
                <a:cs typeface="Calibri" panose="020F0502020204030204" pitchFamily="34" charset="0"/>
              </a:rPr>
              <a:t>boxplots suggest that only 5 of the columns (Marginal Adhesion, Single </a:t>
            </a:r>
            <a:r>
              <a:rPr lang="en-US" sz="2000" dirty="0" err="1">
                <a:latin typeface="Calibri" panose="020F0502020204030204" pitchFamily="34" charset="0"/>
                <a:cs typeface="Calibri" panose="020F0502020204030204" pitchFamily="34" charset="0"/>
              </a:rPr>
              <a:t>Epithetial</a:t>
            </a:r>
            <a:r>
              <a:rPr lang="en-US" sz="2000" dirty="0">
                <a:latin typeface="Calibri" panose="020F0502020204030204" pitchFamily="34" charset="0"/>
                <a:cs typeface="Calibri" panose="020F0502020204030204" pitchFamily="34" charset="0"/>
              </a:rPr>
              <a:t> Cell Size, Bland </a:t>
            </a:r>
            <a:r>
              <a:rPr lang="en-US" sz="2000" dirty="0" err="1">
                <a:latin typeface="Calibri" panose="020F0502020204030204" pitchFamily="34" charset="0"/>
                <a:cs typeface="Calibri" panose="020F0502020204030204" pitchFamily="34" charset="0"/>
              </a:rPr>
              <a:t>Cromatin</a:t>
            </a:r>
            <a:r>
              <a:rPr lang="en-US" sz="2000" dirty="0">
                <a:latin typeface="Calibri" panose="020F0502020204030204" pitchFamily="34" charset="0"/>
                <a:cs typeface="Calibri" panose="020F0502020204030204" pitchFamily="34" charset="0"/>
              </a:rPr>
              <a:t>, Normal Nucleoli, and Mitoses) contain abnormally high values. To discard the outliers, we can compute the Z-score for each attribute and remove those instances containing attributes with abnormally high or low Z-score (e.g., if Z &gt; 3 or Z &lt;= -3</a:t>
            </a:r>
            <a:r>
              <a:rPr lang="en-US" sz="2000" dirty="0" smtClean="0">
                <a:latin typeface="Calibri" panose="020F0502020204030204" pitchFamily="34" charset="0"/>
                <a:cs typeface="Calibri" panose="020F0502020204030204" pitchFamily="34" charset="0"/>
              </a:rPr>
              <a:t>). For the </a:t>
            </a:r>
            <a:r>
              <a:rPr lang="en-US" sz="2000" dirty="0">
                <a:latin typeface="Calibri" panose="020F0502020204030204" pitchFamily="34" charset="0"/>
                <a:cs typeface="Calibri" panose="020F0502020204030204" pitchFamily="34" charset="0"/>
              </a:rPr>
              <a:t>Wisconsin Breast </a:t>
            </a:r>
            <a:r>
              <a:rPr lang="en-US" sz="2000" dirty="0" smtClean="0">
                <a:latin typeface="Calibri" panose="020F0502020204030204" pitchFamily="34" charset="0"/>
                <a:cs typeface="Calibri" panose="020F0502020204030204" pitchFamily="34" charset="0"/>
              </a:rPr>
              <a:t>Cancer data set:</a:t>
            </a:r>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The following code shows the results of standardizing the columns of the data. Note that missing values (</a:t>
            </a:r>
            <a:r>
              <a:rPr lang="en-US" sz="2000" dirty="0" err="1">
                <a:latin typeface="Calibri" panose="020F0502020204030204" pitchFamily="34" charset="0"/>
                <a:cs typeface="Calibri" panose="020F0502020204030204" pitchFamily="34" charset="0"/>
              </a:rPr>
              <a:t>NaN</a:t>
            </a:r>
            <a:r>
              <a:rPr lang="en-US" sz="2000" dirty="0">
                <a:latin typeface="Calibri" panose="020F0502020204030204" pitchFamily="34" charset="0"/>
                <a:cs typeface="Calibri" panose="020F0502020204030204" pitchFamily="34" charset="0"/>
              </a:rPr>
              <a:t>) are not affected by the standardization process.</a:t>
            </a: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4" name="Picture 3"/>
          <p:cNvPicPr>
            <a:picLocks noChangeAspect="1"/>
          </p:cNvPicPr>
          <p:nvPr/>
        </p:nvPicPr>
        <p:blipFill>
          <a:blip r:embed="rId3"/>
          <a:stretch>
            <a:fillRect/>
          </a:stretch>
        </p:blipFill>
        <p:spPr>
          <a:xfrm>
            <a:off x="711028" y="3803432"/>
            <a:ext cx="10592697" cy="2876041"/>
          </a:xfrm>
          <a:prstGeom prst="rect">
            <a:avLst/>
          </a:prstGeom>
        </p:spPr>
      </p:pic>
      <p:sp>
        <p:nvSpPr>
          <p:cNvPr id="7" name="Rectangle 2"/>
          <p:cNvSpPr txBox="1">
            <a:spLocks noChangeArrowheads="1"/>
          </p:cNvSpPr>
          <p:nvPr/>
        </p:nvSpPr>
        <p:spPr>
          <a:xfrm>
            <a:off x="803367" y="173538"/>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a:t>I</a:t>
            </a:r>
            <a:r>
              <a:rPr lang="en-US" sz="4400" dirty="0" smtClean="0"/>
              <a:t>I. </a:t>
            </a:r>
            <a:r>
              <a:rPr lang="en-US" sz="4400" smtClean="0"/>
              <a:t>Data Preprocessing in Python </a:t>
            </a:r>
            <a:endParaRPr lang="en-US" sz="4400" dirty="0">
              <a:solidFill>
                <a:schemeClr val="tx1"/>
              </a:solidFill>
            </a:endParaRPr>
          </a:p>
        </p:txBody>
      </p:sp>
    </p:spTree>
    <p:extLst>
      <p:ext uri="{BB962C8B-B14F-4D97-AF65-F5344CB8AC3E}">
        <p14:creationId xmlns:p14="http://schemas.microsoft.com/office/powerpoint/2010/main" val="27379960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400110"/>
          </a:xfrm>
          <a:prstGeom prst="rect">
            <a:avLst/>
          </a:prstGeom>
        </p:spPr>
        <p:txBody>
          <a:bodyPr wrap="square">
            <a:spAutoFit/>
          </a:bodyPr>
          <a:lstStyle/>
          <a:p>
            <a:r>
              <a:rPr lang="en-US" sz="2000" b="1" dirty="0" smtClean="0">
                <a:latin typeface="Calibri" panose="020F0502020204030204" pitchFamily="34" charset="0"/>
                <a:cs typeface="Calibri" panose="020F0502020204030204" pitchFamily="34" charset="0"/>
              </a:rPr>
              <a:t>Example</a:t>
            </a:r>
            <a:r>
              <a:rPr lang="en-US" sz="2000" dirty="0" smtClean="0">
                <a:latin typeface="Calibri" panose="020F0502020204030204" pitchFamily="34" charset="0"/>
                <a:cs typeface="Calibri" panose="020F0502020204030204" pitchFamily="34" charset="0"/>
              </a:rPr>
              <a:t> (Outliers): </a:t>
            </a:r>
            <a:r>
              <a:rPr lang="en-US" sz="2000" dirty="0">
                <a:latin typeface="Calibri" panose="020F0502020204030204" pitchFamily="34" charset="0"/>
                <a:cs typeface="Calibri" panose="020F0502020204030204" pitchFamily="34" charset="0"/>
              </a:rPr>
              <a:t>The following code shows the results of discarding columns with Z &gt; 3 or Z &lt;= -3</a:t>
            </a:r>
            <a:r>
              <a:rPr lang="en-US" sz="2000" dirty="0" smtClean="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580399" y="2011496"/>
            <a:ext cx="10540447" cy="2281830"/>
          </a:xfrm>
          <a:prstGeom prst="rect">
            <a:avLst/>
          </a:prstGeom>
        </p:spPr>
      </p:pic>
      <p:sp>
        <p:nvSpPr>
          <p:cNvPr id="7" name="Rectangle 2"/>
          <p:cNvSpPr txBox="1">
            <a:spLocks noChangeArrowheads="1"/>
          </p:cNvSpPr>
          <p:nvPr/>
        </p:nvSpPr>
        <p:spPr>
          <a:xfrm>
            <a:off x="803367" y="173538"/>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a:t>I</a:t>
            </a:r>
            <a:r>
              <a:rPr lang="en-US" sz="4400" dirty="0" smtClean="0"/>
              <a:t>I. </a:t>
            </a:r>
            <a:r>
              <a:rPr lang="en-US" sz="4400" smtClean="0"/>
              <a:t>Data Preprocessing in Python </a:t>
            </a:r>
            <a:endParaRPr lang="en-US" sz="4400" dirty="0">
              <a:solidFill>
                <a:schemeClr val="tx1"/>
              </a:solidFill>
            </a:endParaRPr>
          </a:p>
        </p:txBody>
      </p:sp>
    </p:spTree>
    <p:extLst>
      <p:ext uri="{BB962C8B-B14F-4D97-AF65-F5344CB8AC3E}">
        <p14:creationId xmlns:p14="http://schemas.microsoft.com/office/powerpoint/2010/main" val="29085801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1938992"/>
          </a:xfrm>
          <a:prstGeom prst="rect">
            <a:avLst/>
          </a:prstGeom>
        </p:spPr>
        <p:txBody>
          <a:bodyPr wrap="square">
            <a:spAutoFit/>
          </a:bodyPr>
          <a:lstStyle/>
          <a:p>
            <a:r>
              <a:rPr lang="en-US" sz="2000" b="1" dirty="0" smtClean="0">
                <a:latin typeface="Calibri" panose="020F0502020204030204" pitchFamily="34" charset="0"/>
                <a:cs typeface="Calibri" panose="020F0502020204030204" pitchFamily="34" charset="0"/>
              </a:rPr>
              <a:t>Example</a:t>
            </a:r>
            <a:r>
              <a:rPr lang="en-US" sz="2000" dirty="0" smtClean="0">
                <a:latin typeface="Calibri" panose="020F0502020204030204" pitchFamily="34" charset="0"/>
                <a:cs typeface="Calibri" panose="020F0502020204030204" pitchFamily="34" charset="0"/>
              </a:rPr>
              <a:t> (Duplicate Data): </a:t>
            </a:r>
            <a:r>
              <a:rPr lang="en-US" sz="2000" dirty="0">
                <a:latin typeface="Calibri" panose="020F0502020204030204" pitchFamily="34" charset="0"/>
                <a:cs typeface="Calibri" panose="020F0502020204030204" pitchFamily="34" charset="0"/>
              </a:rPr>
              <a:t>Some datasets, especially those obtained by merging multiple data sources, may contain duplicates or near duplicate instances. The term deduplication is often used to refer to the process of dealing with duplicate data issues.</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In the following example, we first check for duplicate instances in the Wisconsin Breast Cancer </a:t>
            </a:r>
            <a:r>
              <a:rPr lang="en-US" sz="2000" dirty="0" smtClean="0">
                <a:latin typeface="Calibri" panose="020F0502020204030204" pitchFamily="34" charset="0"/>
                <a:cs typeface="Calibri" panose="020F0502020204030204" pitchFamily="34" charset="0"/>
              </a:rPr>
              <a:t>data set</a:t>
            </a:r>
            <a:r>
              <a:rPr lang="en-US" sz="2000" dirty="0">
                <a:latin typeface="Calibri" panose="020F0502020204030204" pitchFamily="34" charset="0"/>
                <a:cs typeface="Calibri" panose="020F0502020204030204" pitchFamily="34" charset="0"/>
              </a:rPr>
              <a:t>.</a:t>
            </a:r>
          </a:p>
          <a:p>
            <a:endParaRPr lang="en-US" sz="2000" dirty="0" smtClean="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3" name="Picture 2"/>
          <p:cNvPicPr>
            <a:picLocks noChangeAspect="1"/>
          </p:cNvPicPr>
          <p:nvPr/>
        </p:nvPicPr>
        <p:blipFill>
          <a:blip r:embed="rId3"/>
          <a:stretch>
            <a:fillRect/>
          </a:stretch>
        </p:blipFill>
        <p:spPr>
          <a:xfrm>
            <a:off x="659545" y="3266410"/>
            <a:ext cx="10805758" cy="2768630"/>
          </a:xfrm>
          <a:prstGeom prst="rect">
            <a:avLst/>
          </a:prstGeom>
        </p:spPr>
      </p:pic>
      <p:sp>
        <p:nvSpPr>
          <p:cNvPr id="7" name="Rectangle 2"/>
          <p:cNvSpPr txBox="1">
            <a:spLocks noChangeArrowheads="1"/>
          </p:cNvSpPr>
          <p:nvPr/>
        </p:nvSpPr>
        <p:spPr>
          <a:xfrm>
            <a:off x="803367" y="173538"/>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a:t>I</a:t>
            </a:r>
            <a:r>
              <a:rPr lang="en-US" sz="4400" dirty="0" smtClean="0"/>
              <a:t>I. </a:t>
            </a:r>
            <a:r>
              <a:rPr lang="en-US" sz="4400" smtClean="0"/>
              <a:t>Data Preprocessing in Python </a:t>
            </a:r>
            <a:endParaRPr lang="en-US" sz="4400" dirty="0">
              <a:solidFill>
                <a:schemeClr val="tx1"/>
              </a:solidFill>
            </a:endParaRPr>
          </a:p>
        </p:txBody>
      </p:sp>
    </p:spTree>
    <p:extLst>
      <p:ext uri="{BB962C8B-B14F-4D97-AF65-F5344CB8AC3E}">
        <p14:creationId xmlns:p14="http://schemas.microsoft.com/office/powerpoint/2010/main" val="28345841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260184" cy="2554545"/>
          </a:xfrm>
          <a:prstGeom prst="rect">
            <a:avLst/>
          </a:prstGeom>
        </p:spPr>
        <p:txBody>
          <a:bodyPr wrap="square">
            <a:spAutoFit/>
          </a:bodyPr>
          <a:lstStyle/>
          <a:p>
            <a:r>
              <a:rPr lang="en-US" sz="2000" b="1" dirty="0" smtClean="0">
                <a:latin typeface="Calibri" panose="020F0502020204030204" pitchFamily="34" charset="0"/>
                <a:cs typeface="Calibri" panose="020F0502020204030204" pitchFamily="34" charset="0"/>
              </a:rPr>
              <a:t>Example</a:t>
            </a:r>
            <a:r>
              <a:rPr lang="en-US" sz="2000" dirty="0" smtClean="0">
                <a:latin typeface="Calibri" panose="020F0502020204030204" pitchFamily="34" charset="0"/>
                <a:cs typeface="Calibri" panose="020F0502020204030204" pitchFamily="34" charset="0"/>
              </a:rPr>
              <a:t> (Duplicate Data): The </a:t>
            </a:r>
            <a:r>
              <a:rPr lang="en-US" sz="2000" i="1" dirty="0">
                <a:latin typeface="Calibri" panose="020F0502020204030204" pitchFamily="34" charset="0"/>
                <a:cs typeface="Calibri" panose="020F0502020204030204" pitchFamily="34" charset="0"/>
              </a:rPr>
              <a:t>duplicated() </a:t>
            </a:r>
            <a:r>
              <a:rPr lang="en-US" sz="2000" dirty="0">
                <a:latin typeface="Calibri" panose="020F0502020204030204" pitchFamily="34" charset="0"/>
                <a:cs typeface="Calibri" panose="020F0502020204030204" pitchFamily="34" charset="0"/>
              </a:rPr>
              <a:t>function will return a Boolean array that indicates whether each row is a duplicate of a previous row in the table. The results suggest there are 236 duplicate rows in the breast cancer dataset. For example, the instance with row index 11 has identical attribute values as the instance with row index 28. Although such duplicate rows may correspond to samples for different individuals, in this hypothetical example, we assume that the duplicates are samples taken from the same individual and illustrate below how to remove the duplicated rows.</a:t>
            </a:r>
          </a:p>
          <a:p>
            <a:endParaRPr lang="en-US" sz="2000" dirty="0" smtClean="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654209" y="3558429"/>
            <a:ext cx="10187964" cy="1988931"/>
          </a:xfrm>
          <a:prstGeom prst="rect">
            <a:avLst/>
          </a:prstGeom>
        </p:spPr>
      </p:pic>
      <p:sp>
        <p:nvSpPr>
          <p:cNvPr id="7" name="Rectangle 2"/>
          <p:cNvSpPr txBox="1">
            <a:spLocks noChangeArrowheads="1"/>
          </p:cNvSpPr>
          <p:nvPr/>
        </p:nvSpPr>
        <p:spPr>
          <a:xfrm>
            <a:off x="803367" y="173538"/>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a:t>I</a:t>
            </a:r>
            <a:r>
              <a:rPr lang="en-US" sz="4400" dirty="0" smtClean="0"/>
              <a:t>I. </a:t>
            </a:r>
            <a:r>
              <a:rPr lang="en-US" sz="4400" smtClean="0"/>
              <a:t>Data Preprocessing in Python </a:t>
            </a:r>
            <a:endParaRPr lang="en-US" sz="4400" dirty="0">
              <a:solidFill>
                <a:schemeClr val="tx1"/>
              </a:solidFill>
            </a:endParaRPr>
          </a:p>
        </p:txBody>
      </p:sp>
    </p:spTree>
    <p:extLst>
      <p:ext uri="{BB962C8B-B14F-4D97-AF65-F5344CB8AC3E}">
        <p14:creationId xmlns:p14="http://schemas.microsoft.com/office/powerpoint/2010/main" val="39375515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4401205"/>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Example</a:t>
            </a:r>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Data Aggregation): Data </a:t>
            </a:r>
            <a:r>
              <a:rPr lang="en-US" sz="2000" dirty="0">
                <a:latin typeface="Calibri" panose="020F0502020204030204" pitchFamily="34" charset="0"/>
                <a:cs typeface="Calibri" panose="020F0502020204030204" pitchFamily="34" charset="0"/>
              </a:rPr>
              <a:t>aggregation is a preprocessing task where the values of two or more objects are combined into a single object. The motivation for aggregation includes (1) reducing the size of data to be processed, (2) changing the granularity of analysis (from fine-scale to coarser-scale), and (3) improving the stability of the data</a:t>
            </a:r>
            <a:r>
              <a:rPr lang="en-US" sz="2000" dirty="0" smtClean="0">
                <a:latin typeface="Calibri" panose="020F0502020204030204" pitchFamily="34" charset="0"/>
                <a:cs typeface="Calibri" panose="020F0502020204030204" pitchFamily="34" charset="0"/>
              </a:rPr>
              <a:t>.</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In the </a:t>
            </a:r>
            <a:r>
              <a:rPr lang="en-US" sz="2000" dirty="0" smtClean="0">
                <a:latin typeface="Calibri" panose="020F0502020204030204" pitchFamily="34" charset="0"/>
                <a:cs typeface="Calibri" panose="020F0502020204030204" pitchFamily="34" charset="0"/>
              </a:rPr>
              <a:t>following example, </a:t>
            </a:r>
            <a:r>
              <a:rPr lang="en-US" sz="2000" dirty="0">
                <a:latin typeface="Calibri" panose="020F0502020204030204" pitchFamily="34" charset="0"/>
                <a:cs typeface="Calibri" panose="020F0502020204030204" pitchFamily="34" charset="0"/>
              </a:rPr>
              <a:t>we will use the daily precipitation time series data for a weather station located at Detroit Metro Airport. The raw data was obtained from the Climate Data Online </a:t>
            </a:r>
            <a:r>
              <a:rPr lang="en-US" sz="2000" dirty="0" smtClean="0">
                <a:latin typeface="Calibri" panose="020F0502020204030204" pitchFamily="34" charset="0"/>
                <a:cs typeface="Calibri" panose="020F0502020204030204" pitchFamily="34" charset="0"/>
              </a:rPr>
              <a:t>website.</a:t>
            </a:r>
            <a:endParaRPr lang="en-US" dirty="0" smtClean="0"/>
          </a:p>
          <a:p>
            <a:endParaRPr lang="en-US" sz="2000" dirty="0">
              <a:latin typeface="Calibri" panose="020F0502020204030204" pitchFamily="34" charset="0"/>
              <a:cs typeface="Calibri" panose="020F0502020204030204" pitchFamily="34" charset="0"/>
            </a:endParaRPr>
          </a:p>
          <a:p>
            <a:r>
              <a:rPr lang="en-US" sz="2000" dirty="0" smtClean="0">
                <a:latin typeface="Calibri" panose="020F0502020204030204" pitchFamily="34" charset="0"/>
                <a:cs typeface="Calibri" panose="020F0502020204030204" pitchFamily="34" charset="0"/>
              </a:rPr>
              <a:t>The </a:t>
            </a:r>
            <a:r>
              <a:rPr lang="en-US" sz="2000" dirty="0">
                <a:latin typeface="Calibri" panose="020F0502020204030204" pitchFamily="34" charset="0"/>
                <a:cs typeface="Calibri" panose="020F0502020204030204" pitchFamily="34" charset="0"/>
              </a:rPr>
              <a:t>daily precipitation time series will be compared against its monthly values.</a:t>
            </a:r>
          </a:p>
          <a:p>
            <a:endParaRPr lang="en-US" sz="2000" dirty="0" smtClean="0">
              <a:latin typeface="Calibri" panose="020F0502020204030204" pitchFamily="34" charset="0"/>
              <a:cs typeface="Calibri" panose="020F0502020204030204" pitchFamily="34" charset="0"/>
            </a:endParaRPr>
          </a:p>
          <a:p>
            <a:r>
              <a:rPr lang="en-US" sz="2000" dirty="0" smtClean="0">
                <a:latin typeface="Calibri" panose="020F0502020204030204" pitchFamily="34" charset="0"/>
                <a:cs typeface="Calibri" panose="020F0502020204030204" pitchFamily="34" charset="0"/>
              </a:rPr>
              <a:t>The link to </a:t>
            </a:r>
            <a:r>
              <a:rPr lang="en-US" sz="2000" dirty="0">
                <a:latin typeface="Calibri" panose="020F0502020204030204" pitchFamily="34" charset="0"/>
                <a:cs typeface="Calibri" panose="020F0502020204030204" pitchFamily="34" charset="0"/>
              </a:rPr>
              <a:t>download data set: </a:t>
            </a:r>
            <a:r>
              <a:rPr lang="en-US" sz="2000" dirty="0">
                <a:latin typeface="Calibri" panose="020F0502020204030204" pitchFamily="34" charset="0"/>
                <a:cs typeface="Calibri" panose="020F0502020204030204" pitchFamily="34" charset="0"/>
                <a:hlinkClick r:id="rId3"/>
              </a:rPr>
              <a:t>http://www.cse.msu.edu/~</a:t>
            </a:r>
            <a:r>
              <a:rPr lang="en-US" sz="2000" dirty="0" smtClean="0">
                <a:latin typeface="Calibri" panose="020F0502020204030204" pitchFamily="34" charset="0"/>
                <a:cs typeface="Calibri" panose="020F0502020204030204" pitchFamily="34" charset="0"/>
                <a:hlinkClick r:id="rId3"/>
              </a:rPr>
              <a:t>ptan/dmbook/tutorials/tutorial4/DTW_prec.csv</a:t>
            </a:r>
            <a:r>
              <a:rPr lang="en-US" sz="2000" dirty="0" smtClean="0">
                <a:latin typeface="Calibri" panose="020F0502020204030204" pitchFamily="34" charset="0"/>
                <a:cs typeface="Calibri" panose="020F0502020204030204" pitchFamily="34" charset="0"/>
              </a:rPr>
              <a:t> </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The code below will load the precipitation time series data and draw a line plot of its daily time series</a:t>
            </a:r>
            <a:r>
              <a:rPr lang="en-US" sz="2000" dirty="0" smtClean="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7" name="Rectangle 2"/>
          <p:cNvSpPr txBox="1">
            <a:spLocks noChangeArrowheads="1"/>
          </p:cNvSpPr>
          <p:nvPr/>
        </p:nvSpPr>
        <p:spPr>
          <a:xfrm>
            <a:off x="803367" y="173538"/>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a:t>I</a:t>
            </a:r>
            <a:r>
              <a:rPr lang="en-US" sz="4400" dirty="0" smtClean="0"/>
              <a:t>I. </a:t>
            </a:r>
            <a:r>
              <a:rPr lang="en-US" sz="4400" smtClean="0"/>
              <a:t>Data Preprocessing in Python </a:t>
            </a:r>
            <a:endParaRPr lang="en-US" sz="4400" dirty="0">
              <a:solidFill>
                <a:schemeClr val="tx1"/>
              </a:solidFill>
            </a:endParaRPr>
          </a:p>
        </p:txBody>
      </p:sp>
    </p:spTree>
    <p:extLst>
      <p:ext uri="{BB962C8B-B14F-4D97-AF65-F5344CB8AC3E}">
        <p14:creationId xmlns:p14="http://schemas.microsoft.com/office/powerpoint/2010/main" val="16530330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707886"/>
          </a:xfrm>
          <a:prstGeom prst="rect">
            <a:avLst/>
          </a:prstGeom>
        </p:spPr>
        <p:txBody>
          <a:bodyPr wrap="square">
            <a:spAutoFit/>
          </a:bodyPr>
          <a:lstStyle/>
          <a:p>
            <a:r>
              <a:rPr lang="en-US" sz="2000" dirty="0" smtClean="0">
                <a:latin typeface="Calibri" panose="020F0502020204030204" pitchFamily="34" charset="0"/>
                <a:cs typeface="Calibri" panose="020F0502020204030204" pitchFamily="34" charset="0"/>
              </a:rPr>
              <a:t>(Cont.):</a:t>
            </a:r>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3" name="Picture 2"/>
          <p:cNvPicPr>
            <a:picLocks noChangeAspect="1"/>
          </p:cNvPicPr>
          <p:nvPr/>
        </p:nvPicPr>
        <p:blipFill>
          <a:blip r:embed="rId3"/>
          <a:stretch>
            <a:fillRect/>
          </a:stretch>
        </p:blipFill>
        <p:spPr>
          <a:xfrm>
            <a:off x="736145" y="1925547"/>
            <a:ext cx="10458450" cy="4423002"/>
          </a:xfrm>
          <a:prstGeom prst="rect">
            <a:avLst/>
          </a:prstGeom>
        </p:spPr>
      </p:pic>
      <p:sp>
        <p:nvSpPr>
          <p:cNvPr id="7" name="Rectangle 2"/>
          <p:cNvSpPr txBox="1">
            <a:spLocks noChangeArrowheads="1"/>
          </p:cNvSpPr>
          <p:nvPr/>
        </p:nvSpPr>
        <p:spPr>
          <a:xfrm>
            <a:off x="803367" y="173538"/>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a:t>I</a:t>
            </a:r>
            <a:r>
              <a:rPr lang="en-US" sz="4400" dirty="0" smtClean="0"/>
              <a:t>I. </a:t>
            </a:r>
            <a:r>
              <a:rPr lang="en-US" sz="4400" smtClean="0"/>
              <a:t>Data Preprocessing in Python </a:t>
            </a:r>
            <a:endParaRPr lang="en-US" sz="4400" dirty="0">
              <a:solidFill>
                <a:schemeClr val="tx1"/>
              </a:solidFill>
            </a:endParaRPr>
          </a:p>
        </p:txBody>
      </p:sp>
    </p:spTree>
    <p:extLst>
      <p:ext uri="{BB962C8B-B14F-4D97-AF65-F5344CB8AC3E}">
        <p14:creationId xmlns:p14="http://schemas.microsoft.com/office/powerpoint/2010/main" val="41842367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2554545"/>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Example</a:t>
            </a:r>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Data Aggregation): Observe </a:t>
            </a:r>
            <a:r>
              <a:rPr lang="en-US" sz="2000" dirty="0">
                <a:latin typeface="Calibri" panose="020F0502020204030204" pitchFamily="34" charset="0"/>
                <a:cs typeface="Calibri" panose="020F0502020204030204" pitchFamily="34" charset="0"/>
              </a:rPr>
              <a:t>that the daily time series appear to be quite chaotic and varies significantly from one time step to another. The time series can be grouped and aggregated by month to obtain the total monthly precipitation values. The resulting time series appears to vary more smoothly compared to the daily time series.</a:t>
            </a:r>
          </a:p>
          <a:p>
            <a:r>
              <a:rPr lang="en-US" sz="2000" dirty="0"/>
              <a:t/>
            </a:r>
            <a:br>
              <a:rPr lang="en-US" sz="2000" dirty="0"/>
            </a:br>
            <a:endParaRPr lang="en-US" sz="2000" dirty="0" smtClean="0"/>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3" name="Picture 2"/>
          <p:cNvPicPr>
            <a:picLocks noChangeAspect="1"/>
          </p:cNvPicPr>
          <p:nvPr/>
        </p:nvPicPr>
        <p:blipFill>
          <a:blip r:embed="rId3"/>
          <a:stretch>
            <a:fillRect/>
          </a:stretch>
        </p:blipFill>
        <p:spPr>
          <a:xfrm>
            <a:off x="635455" y="2786743"/>
            <a:ext cx="11034032" cy="3868145"/>
          </a:xfrm>
          <a:prstGeom prst="rect">
            <a:avLst/>
          </a:prstGeom>
        </p:spPr>
      </p:pic>
      <p:sp>
        <p:nvSpPr>
          <p:cNvPr id="7" name="Rectangle 2"/>
          <p:cNvSpPr txBox="1">
            <a:spLocks noChangeArrowheads="1"/>
          </p:cNvSpPr>
          <p:nvPr/>
        </p:nvSpPr>
        <p:spPr>
          <a:xfrm>
            <a:off x="803367" y="173538"/>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a:t>I</a:t>
            </a:r>
            <a:r>
              <a:rPr lang="en-US" sz="4400" dirty="0" smtClean="0"/>
              <a:t>I. </a:t>
            </a:r>
            <a:r>
              <a:rPr lang="en-US" sz="4400" smtClean="0"/>
              <a:t>Data Preprocessing in Python </a:t>
            </a:r>
            <a:endParaRPr lang="en-US" sz="4400" dirty="0">
              <a:solidFill>
                <a:schemeClr val="tx1"/>
              </a:solidFill>
            </a:endParaRPr>
          </a:p>
        </p:txBody>
      </p:sp>
    </p:spTree>
    <p:extLst>
      <p:ext uri="{BB962C8B-B14F-4D97-AF65-F5344CB8AC3E}">
        <p14:creationId xmlns:p14="http://schemas.microsoft.com/office/powerpoint/2010/main" val="3308235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400110"/>
          </a:xfrm>
          <a:prstGeom prst="rect">
            <a:avLst/>
          </a:prstGeom>
        </p:spPr>
        <p:txBody>
          <a:bodyPr wrap="square">
            <a:spAutoFit/>
          </a:bodyPr>
          <a:lstStyle/>
          <a:p>
            <a:r>
              <a:rPr lang="en-US" sz="2000" dirty="0" smtClean="0">
                <a:latin typeface="Calibri" panose="020F0502020204030204" pitchFamily="34" charset="0"/>
                <a:cs typeface="Calibri" panose="020F0502020204030204" pitchFamily="34" charset="0"/>
              </a:rPr>
              <a:t>Difference between </a:t>
            </a:r>
            <a:r>
              <a:rPr lang="en-US" sz="2000" i="1" dirty="0" smtClean="0">
                <a:latin typeface="Calibri" panose="020F0502020204030204" pitchFamily="34" charset="0"/>
                <a:cs typeface="Calibri" panose="020F0502020204030204" pitchFamily="34" charset="0"/>
              </a:rPr>
              <a:t>classical programming</a:t>
            </a:r>
            <a:r>
              <a:rPr lang="en-US" sz="2000" dirty="0" smtClean="0">
                <a:latin typeface="Calibri" panose="020F0502020204030204" pitchFamily="34" charset="0"/>
                <a:cs typeface="Calibri" panose="020F0502020204030204" pitchFamily="34" charset="0"/>
              </a:rPr>
              <a:t> and </a:t>
            </a:r>
            <a:r>
              <a:rPr lang="en-US" sz="2000" i="1" dirty="0" smtClean="0">
                <a:latin typeface="Calibri" panose="020F0502020204030204" pitchFamily="34" charset="0"/>
                <a:cs typeface="Calibri" panose="020F0502020204030204" pitchFamily="34" charset="0"/>
              </a:rPr>
              <a:t>machine learning/data science</a:t>
            </a:r>
            <a:r>
              <a:rPr lang="en-US" sz="2000" dirty="0" smtClean="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6335" y="2371997"/>
            <a:ext cx="7612380" cy="3489960"/>
          </a:xfrm>
          <a:prstGeom prst="rect">
            <a:avLst/>
          </a:prstGeom>
        </p:spPr>
      </p:pic>
      <p:sp>
        <p:nvSpPr>
          <p:cNvPr id="6" name="Rectangle 2"/>
          <p:cNvSpPr txBox="1">
            <a:spLocks noChangeArrowheads="1"/>
          </p:cNvSpPr>
          <p:nvPr/>
        </p:nvSpPr>
        <p:spPr>
          <a:xfrm>
            <a:off x="803367" y="164829"/>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 Data Exploration in Python </a:t>
            </a:r>
            <a:endParaRPr lang="en-US" sz="4400" dirty="0">
              <a:solidFill>
                <a:schemeClr val="tx1"/>
              </a:solidFill>
            </a:endParaRPr>
          </a:p>
        </p:txBody>
      </p:sp>
    </p:spTree>
    <p:extLst>
      <p:ext uri="{BB962C8B-B14F-4D97-AF65-F5344CB8AC3E}">
        <p14:creationId xmlns:p14="http://schemas.microsoft.com/office/powerpoint/2010/main" val="5480696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163121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Example</a:t>
            </a:r>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Data Aggregation): In </a:t>
            </a:r>
            <a:r>
              <a:rPr lang="en-US" sz="2000" dirty="0">
                <a:latin typeface="Calibri" panose="020F0502020204030204" pitchFamily="34" charset="0"/>
                <a:cs typeface="Calibri" panose="020F0502020204030204" pitchFamily="34" charset="0"/>
              </a:rPr>
              <a:t>the example below, the daily precipitation time series are grouped and </a:t>
            </a:r>
            <a:r>
              <a:rPr lang="en-US" sz="2000" dirty="0" smtClean="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aggregated </a:t>
            </a:r>
            <a:r>
              <a:rPr lang="en-US" sz="2000" dirty="0">
                <a:latin typeface="Calibri" panose="020F0502020204030204" pitchFamily="34" charset="0"/>
                <a:cs typeface="Calibri" panose="020F0502020204030204" pitchFamily="34" charset="0"/>
              </a:rPr>
              <a:t>by year to obtain the annual precipitation values.</a:t>
            </a:r>
          </a:p>
          <a:p>
            <a:r>
              <a:rPr lang="en-US" sz="2000" dirty="0"/>
              <a:t/>
            </a:r>
            <a:br>
              <a:rPr lang="en-US" sz="2000" dirty="0"/>
            </a:br>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610625" y="2330108"/>
            <a:ext cx="11080967" cy="4201320"/>
          </a:xfrm>
          <a:prstGeom prst="rect">
            <a:avLst/>
          </a:prstGeom>
        </p:spPr>
      </p:pic>
      <p:sp>
        <p:nvSpPr>
          <p:cNvPr id="7" name="Rectangle 2"/>
          <p:cNvSpPr txBox="1">
            <a:spLocks noChangeArrowheads="1"/>
          </p:cNvSpPr>
          <p:nvPr/>
        </p:nvSpPr>
        <p:spPr>
          <a:xfrm>
            <a:off x="803367" y="173538"/>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a:t>I</a:t>
            </a:r>
            <a:r>
              <a:rPr lang="en-US" sz="4400" dirty="0" smtClean="0"/>
              <a:t>I. </a:t>
            </a:r>
            <a:r>
              <a:rPr lang="en-US" sz="4400" smtClean="0"/>
              <a:t>Data Preprocessing in Python </a:t>
            </a:r>
            <a:endParaRPr lang="en-US" sz="4400" dirty="0">
              <a:solidFill>
                <a:schemeClr val="tx1"/>
              </a:solidFill>
            </a:endParaRPr>
          </a:p>
        </p:txBody>
      </p:sp>
    </p:spTree>
    <p:extLst>
      <p:ext uri="{BB962C8B-B14F-4D97-AF65-F5344CB8AC3E}">
        <p14:creationId xmlns:p14="http://schemas.microsoft.com/office/powerpoint/2010/main" val="21270625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0746379" cy="4462760"/>
          </a:xfrm>
          <a:prstGeom prst="rect">
            <a:avLst/>
          </a:prstGeom>
        </p:spPr>
        <p:txBody>
          <a:bodyPr wrap="square">
            <a:spAutoFit/>
          </a:bodyPr>
          <a:lstStyle/>
          <a:p>
            <a:pPr algn="just"/>
            <a:r>
              <a:rPr lang="en-US" sz="2200" b="1" dirty="0" smtClean="0">
                <a:latin typeface="Calibri" panose="020F0502020204030204" pitchFamily="34" charset="0"/>
                <a:cs typeface="Calibri" panose="020F0502020204030204" pitchFamily="34" charset="0"/>
              </a:rPr>
              <a:t>Example</a:t>
            </a:r>
            <a:r>
              <a:rPr lang="en-US" sz="2200" dirty="0" smtClean="0">
                <a:latin typeface="Calibri" panose="020F0502020204030204" pitchFamily="34" charset="0"/>
                <a:cs typeface="Calibri" panose="020F0502020204030204" pitchFamily="34" charset="0"/>
              </a:rPr>
              <a:t> (Data Sampling): </a:t>
            </a:r>
          </a:p>
          <a:p>
            <a:pPr algn="just"/>
            <a:endParaRPr lang="en-US" sz="2200" dirty="0">
              <a:latin typeface="Calibri" panose="020F0502020204030204" pitchFamily="34" charset="0"/>
              <a:cs typeface="Calibri" panose="020F0502020204030204" pitchFamily="34" charset="0"/>
            </a:endParaRPr>
          </a:p>
          <a:p>
            <a:pPr algn="just"/>
            <a:r>
              <a:rPr lang="en-US" sz="2200" dirty="0" smtClean="0">
                <a:latin typeface="Calibri" panose="020F0502020204030204" pitchFamily="34" charset="0"/>
                <a:cs typeface="Calibri" panose="020F0502020204030204" pitchFamily="34" charset="0"/>
              </a:rPr>
              <a:t>Sampling </a:t>
            </a:r>
            <a:r>
              <a:rPr lang="en-US" sz="2200" dirty="0">
                <a:latin typeface="Calibri" panose="020F0502020204030204" pitchFamily="34" charset="0"/>
                <a:cs typeface="Calibri" panose="020F0502020204030204" pitchFamily="34" charset="0"/>
              </a:rPr>
              <a:t>is an approach commonly used to facilitate (1) data reduction for exploratory data analysis and scaling up algorithms to big data applications and (2) quantifying uncertainties due to varying data distributions. There are various methods available for data sampling, such as sampling without replacement, where each selected instance is removed from the dataset, and sampling with replacement, where each selected instance is not removed, thus allowing it to be selected more than once in the sample</a:t>
            </a:r>
            <a:r>
              <a:rPr lang="en-US" sz="2200" dirty="0" smtClean="0">
                <a:latin typeface="Calibri" panose="020F0502020204030204" pitchFamily="34" charset="0"/>
                <a:cs typeface="Calibri" panose="020F0502020204030204" pitchFamily="34" charset="0"/>
              </a:rPr>
              <a:t>.</a:t>
            </a:r>
          </a:p>
          <a:p>
            <a:endParaRPr lang="en-US" sz="2200" dirty="0" smtClean="0">
              <a:latin typeface="Calibri" panose="020F0502020204030204" pitchFamily="34" charset="0"/>
              <a:cs typeface="Calibri" panose="020F0502020204030204" pitchFamily="34" charset="0"/>
            </a:endParaRPr>
          </a:p>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In the </a:t>
            </a:r>
            <a:r>
              <a:rPr lang="en-US" sz="2200" dirty="0" smtClean="0">
                <a:latin typeface="Calibri" panose="020F0502020204030204" pitchFamily="34" charset="0"/>
                <a:cs typeface="Calibri" panose="020F0502020204030204" pitchFamily="34" charset="0"/>
              </a:rPr>
              <a:t>following example, </a:t>
            </a:r>
            <a:r>
              <a:rPr lang="en-US" sz="2200" dirty="0">
                <a:latin typeface="Calibri" panose="020F0502020204030204" pitchFamily="34" charset="0"/>
                <a:cs typeface="Calibri" panose="020F0502020204030204" pitchFamily="34" charset="0"/>
              </a:rPr>
              <a:t>we will apply sampling with replacement and without replacement to the </a:t>
            </a:r>
            <a:r>
              <a:rPr lang="en-US" sz="2200" dirty="0" smtClean="0">
                <a:latin typeface="Calibri" panose="020F0502020204030204" pitchFamily="34" charset="0"/>
                <a:cs typeface="Calibri" panose="020F0502020204030204" pitchFamily="34" charset="0"/>
              </a:rPr>
              <a:t>Wisconsin breast </a:t>
            </a:r>
            <a:r>
              <a:rPr lang="en-US" sz="2200" dirty="0">
                <a:latin typeface="Calibri" panose="020F0502020204030204" pitchFamily="34" charset="0"/>
                <a:cs typeface="Calibri" panose="020F0502020204030204" pitchFamily="34" charset="0"/>
              </a:rPr>
              <a:t>cancer dataset obtained from the UCI machine learning repository.</a:t>
            </a:r>
          </a:p>
          <a:p>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7" name="Rectangle 2"/>
          <p:cNvSpPr txBox="1">
            <a:spLocks noChangeArrowheads="1"/>
          </p:cNvSpPr>
          <p:nvPr/>
        </p:nvSpPr>
        <p:spPr>
          <a:xfrm>
            <a:off x="803367" y="173538"/>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a:t>I</a:t>
            </a:r>
            <a:r>
              <a:rPr lang="en-US" sz="4400" dirty="0" smtClean="0"/>
              <a:t>I. </a:t>
            </a:r>
            <a:r>
              <a:rPr lang="en-US" sz="4400" smtClean="0"/>
              <a:t>Data Preprocessing in Python </a:t>
            </a:r>
            <a:endParaRPr lang="en-US" sz="4400" dirty="0">
              <a:solidFill>
                <a:schemeClr val="tx1"/>
              </a:solidFill>
            </a:endParaRPr>
          </a:p>
        </p:txBody>
      </p:sp>
    </p:spTree>
    <p:extLst>
      <p:ext uri="{BB962C8B-B14F-4D97-AF65-F5344CB8AC3E}">
        <p14:creationId xmlns:p14="http://schemas.microsoft.com/office/powerpoint/2010/main" val="38291898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600890" y="1462531"/>
            <a:ext cx="11286310" cy="1631216"/>
          </a:xfrm>
          <a:prstGeom prst="rect">
            <a:avLst/>
          </a:prstGeom>
        </p:spPr>
        <p:txBody>
          <a:bodyPr wrap="square">
            <a:spAutoFit/>
          </a:bodyPr>
          <a:lstStyle/>
          <a:p>
            <a:r>
              <a:rPr lang="en-US" sz="2000" dirty="0" smtClean="0">
                <a:latin typeface="Calibri" panose="020F0502020204030204" pitchFamily="34" charset="0"/>
                <a:cs typeface="Calibri" panose="020F0502020204030204" pitchFamily="34" charset="0"/>
              </a:rPr>
              <a:t>(Cont.):</a:t>
            </a:r>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We initially display the first five records of the table.</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In the following code, a sample of size 3 is randomly selected (without replacement) from the original data</a:t>
            </a:r>
            <a:r>
              <a:rPr lang="en-US" sz="2000" dirty="0" smtClean="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627015" y="3464802"/>
            <a:ext cx="11113382" cy="2605072"/>
          </a:xfrm>
          <a:prstGeom prst="rect">
            <a:avLst/>
          </a:prstGeom>
        </p:spPr>
      </p:pic>
      <p:sp>
        <p:nvSpPr>
          <p:cNvPr id="7" name="Rectangle 2"/>
          <p:cNvSpPr txBox="1">
            <a:spLocks noChangeArrowheads="1"/>
          </p:cNvSpPr>
          <p:nvPr/>
        </p:nvSpPr>
        <p:spPr>
          <a:xfrm>
            <a:off x="803367" y="173538"/>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a:t>I</a:t>
            </a:r>
            <a:r>
              <a:rPr lang="en-US" sz="4400" dirty="0" smtClean="0"/>
              <a:t>I. </a:t>
            </a:r>
            <a:r>
              <a:rPr lang="en-US" sz="4400" smtClean="0"/>
              <a:t>Data Preprocessing in Python </a:t>
            </a:r>
            <a:endParaRPr lang="en-US" sz="4400" dirty="0">
              <a:solidFill>
                <a:schemeClr val="tx1"/>
              </a:solidFill>
            </a:endParaRPr>
          </a:p>
        </p:txBody>
      </p:sp>
    </p:spTree>
    <p:extLst>
      <p:ext uri="{BB962C8B-B14F-4D97-AF65-F5344CB8AC3E}">
        <p14:creationId xmlns:p14="http://schemas.microsoft.com/office/powerpoint/2010/main" val="27239529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05096" y="1488657"/>
            <a:ext cx="11181807" cy="1631216"/>
          </a:xfrm>
          <a:prstGeom prst="rect">
            <a:avLst/>
          </a:prstGeom>
        </p:spPr>
        <p:txBody>
          <a:bodyPr wrap="square">
            <a:spAutoFit/>
          </a:bodyPr>
          <a:lstStyle/>
          <a:p>
            <a:r>
              <a:rPr lang="en-US" sz="2000" b="1" dirty="0" smtClean="0">
                <a:latin typeface="Calibri" panose="020F0502020204030204" pitchFamily="34" charset="0"/>
                <a:cs typeface="Calibri" panose="020F0502020204030204" pitchFamily="34" charset="0"/>
              </a:rPr>
              <a:t>Example</a:t>
            </a:r>
            <a:r>
              <a:rPr lang="en-US" sz="2000" dirty="0" smtClean="0">
                <a:latin typeface="Calibri" panose="020F0502020204030204" pitchFamily="34" charset="0"/>
                <a:cs typeface="Calibri" panose="020F0502020204030204" pitchFamily="34" charset="0"/>
              </a:rPr>
              <a:t> (Data Sampling): In this example</a:t>
            </a:r>
            <a:r>
              <a:rPr lang="en-US" sz="2000" dirty="0">
                <a:latin typeface="Calibri" panose="020F0502020204030204" pitchFamily="34" charset="0"/>
                <a:cs typeface="Calibri" panose="020F0502020204030204" pitchFamily="34" charset="0"/>
              </a:rPr>
              <a:t>, we </a:t>
            </a:r>
            <a:r>
              <a:rPr lang="en-US" sz="2000" u="sng" dirty="0">
                <a:latin typeface="Calibri" panose="020F0502020204030204" pitchFamily="34" charset="0"/>
                <a:cs typeface="Calibri" panose="020F0502020204030204" pitchFamily="34" charset="0"/>
              </a:rPr>
              <a:t>randomly select 1% </a:t>
            </a:r>
            <a:r>
              <a:rPr lang="en-US" sz="2000" dirty="0">
                <a:latin typeface="Calibri" panose="020F0502020204030204" pitchFamily="34" charset="0"/>
                <a:cs typeface="Calibri" panose="020F0502020204030204" pitchFamily="34" charset="0"/>
              </a:rPr>
              <a:t>of the data (without replacement) and display the selected samples. The </a:t>
            </a:r>
            <a:r>
              <a:rPr lang="en-US" sz="2000" i="1" dirty="0" err="1">
                <a:latin typeface="Calibri" panose="020F0502020204030204" pitchFamily="34" charset="0"/>
                <a:cs typeface="Calibri" panose="020F0502020204030204" pitchFamily="34" charset="0"/>
              </a:rPr>
              <a:t>random_state</a:t>
            </a:r>
            <a:r>
              <a:rPr lang="en-US" sz="2000" dirty="0">
                <a:latin typeface="Calibri" panose="020F0502020204030204" pitchFamily="34" charset="0"/>
                <a:cs typeface="Calibri" panose="020F0502020204030204" pitchFamily="34" charset="0"/>
              </a:rPr>
              <a:t> argument of the function specifies the seed value of the random number generator.</a:t>
            </a:r>
          </a:p>
          <a:p>
            <a:r>
              <a:rPr lang="en-US" sz="2000" dirty="0"/>
              <a:t/>
            </a:r>
            <a:br>
              <a:rPr lang="en-US" sz="2000" dirty="0"/>
            </a:br>
            <a:endParaRPr lang="en-US" sz="2000" dirty="0" smtClean="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3" name="Picture 2"/>
          <p:cNvPicPr>
            <a:picLocks noChangeAspect="1"/>
          </p:cNvPicPr>
          <p:nvPr/>
        </p:nvPicPr>
        <p:blipFill>
          <a:blip r:embed="rId3"/>
          <a:stretch>
            <a:fillRect/>
          </a:stretch>
        </p:blipFill>
        <p:spPr>
          <a:xfrm>
            <a:off x="496389" y="2660622"/>
            <a:ext cx="10778966" cy="3505047"/>
          </a:xfrm>
          <a:prstGeom prst="rect">
            <a:avLst/>
          </a:prstGeom>
        </p:spPr>
      </p:pic>
      <p:sp>
        <p:nvSpPr>
          <p:cNvPr id="7" name="Rectangle 2"/>
          <p:cNvSpPr txBox="1">
            <a:spLocks noChangeArrowheads="1"/>
          </p:cNvSpPr>
          <p:nvPr/>
        </p:nvSpPr>
        <p:spPr>
          <a:xfrm>
            <a:off x="803367" y="173538"/>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a:t>I</a:t>
            </a:r>
            <a:r>
              <a:rPr lang="en-US" sz="4400" dirty="0" smtClean="0"/>
              <a:t>I. </a:t>
            </a:r>
            <a:r>
              <a:rPr lang="en-US" sz="4400" smtClean="0"/>
              <a:t>Data Preprocessing in Python </a:t>
            </a:r>
            <a:endParaRPr lang="en-US" sz="4400" dirty="0">
              <a:solidFill>
                <a:schemeClr val="tx1"/>
              </a:solidFill>
            </a:endParaRPr>
          </a:p>
        </p:txBody>
      </p:sp>
    </p:spTree>
    <p:extLst>
      <p:ext uri="{BB962C8B-B14F-4D97-AF65-F5344CB8AC3E}">
        <p14:creationId xmlns:p14="http://schemas.microsoft.com/office/powerpoint/2010/main" val="35590305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8" y="1462531"/>
            <a:ext cx="10650584" cy="3170099"/>
          </a:xfrm>
          <a:prstGeom prst="rect">
            <a:avLst/>
          </a:prstGeom>
        </p:spPr>
        <p:txBody>
          <a:bodyPr wrap="square">
            <a:spAutoFit/>
          </a:bodyPr>
          <a:lstStyle/>
          <a:p>
            <a:r>
              <a:rPr lang="en-US" sz="2000" b="1" dirty="0" smtClean="0">
                <a:latin typeface="Calibri" panose="020F0502020204030204" pitchFamily="34" charset="0"/>
                <a:cs typeface="Calibri" panose="020F0502020204030204" pitchFamily="34" charset="0"/>
              </a:rPr>
              <a:t>Example</a:t>
            </a:r>
            <a:r>
              <a:rPr lang="en-US" sz="2000" dirty="0" smtClean="0">
                <a:latin typeface="Calibri" panose="020F0502020204030204" pitchFamily="34" charset="0"/>
                <a:cs typeface="Calibri" panose="020F0502020204030204" pitchFamily="34" charset="0"/>
              </a:rPr>
              <a:t> (Data Discretization): </a:t>
            </a:r>
          </a:p>
          <a:p>
            <a:endParaRPr lang="en-US" sz="2000" dirty="0">
              <a:latin typeface="Calibri" panose="020F0502020204030204" pitchFamily="34" charset="0"/>
              <a:cs typeface="Calibri" panose="020F0502020204030204" pitchFamily="34" charset="0"/>
            </a:endParaRPr>
          </a:p>
          <a:p>
            <a:pPr algn="just"/>
            <a:r>
              <a:rPr lang="en-US" sz="2000" dirty="0" smtClean="0">
                <a:latin typeface="Calibri" panose="020F0502020204030204" pitchFamily="34" charset="0"/>
                <a:cs typeface="Calibri" panose="020F0502020204030204" pitchFamily="34" charset="0"/>
              </a:rPr>
              <a:t>Discretization </a:t>
            </a:r>
            <a:r>
              <a:rPr lang="en-US" sz="2000" dirty="0">
                <a:latin typeface="Calibri" panose="020F0502020204030204" pitchFamily="34" charset="0"/>
                <a:cs typeface="Calibri" panose="020F0502020204030204" pitchFamily="34" charset="0"/>
              </a:rPr>
              <a:t>is a data preprocessing step that is often used to transform a continuous-valued attribute to a categorical attribute. The example below illustrates two simple but widely-used unsupervised discretization methods (equal width and equal depth) applied to the 'Clump Thickness' attribute of the breast cancer dataset</a:t>
            </a:r>
            <a:r>
              <a:rPr lang="en-US" sz="2000" dirty="0" smtClean="0">
                <a:latin typeface="Calibri" panose="020F0502020204030204" pitchFamily="34" charset="0"/>
                <a:cs typeface="Calibri" panose="020F0502020204030204" pitchFamily="34" charset="0"/>
              </a:rPr>
              <a:t>.</a:t>
            </a:r>
          </a:p>
          <a:p>
            <a:endParaRPr lang="en-US" sz="2000" dirty="0">
              <a:latin typeface="Calibri" panose="020F0502020204030204" pitchFamily="34" charset="0"/>
              <a:cs typeface="Calibri" panose="020F0502020204030204" pitchFamily="34" charset="0"/>
            </a:endParaRPr>
          </a:p>
          <a:p>
            <a:r>
              <a:rPr lang="en-US" sz="2000" dirty="0" smtClean="0">
                <a:latin typeface="Calibri" panose="020F0502020204030204" pitchFamily="34" charset="0"/>
                <a:cs typeface="Calibri" panose="020F0502020204030204" pitchFamily="34" charset="0"/>
              </a:rPr>
              <a:t>First</a:t>
            </a:r>
            <a:r>
              <a:rPr lang="en-US" sz="2000" dirty="0">
                <a:latin typeface="Calibri" panose="020F0502020204030204" pitchFamily="34" charset="0"/>
                <a:cs typeface="Calibri" panose="020F0502020204030204" pitchFamily="34" charset="0"/>
              </a:rPr>
              <a:t>, we plot a histogram that shows the distribution of the attribute values. The </a:t>
            </a:r>
            <a:r>
              <a:rPr lang="en-US" sz="2000" i="1" dirty="0" err="1">
                <a:latin typeface="Calibri" panose="020F0502020204030204" pitchFamily="34" charset="0"/>
                <a:cs typeface="Calibri" panose="020F0502020204030204" pitchFamily="34" charset="0"/>
              </a:rPr>
              <a:t>value_counts</a:t>
            </a:r>
            <a:r>
              <a:rPr lang="en-US" sz="2000" i="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function can also be applied to count the frequency of each attribute value.</a:t>
            </a:r>
          </a:p>
          <a:p>
            <a:endParaRPr lang="en-US" sz="2000" dirty="0" smtClean="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7" name="Rectangle 2"/>
          <p:cNvSpPr txBox="1">
            <a:spLocks noChangeArrowheads="1"/>
          </p:cNvSpPr>
          <p:nvPr/>
        </p:nvSpPr>
        <p:spPr>
          <a:xfrm>
            <a:off x="803367" y="173538"/>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a:t>I</a:t>
            </a:r>
            <a:r>
              <a:rPr lang="en-US" sz="4400" dirty="0" smtClean="0"/>
              <a:t>I. </a:t>
            </a:r>
            <a:r>
              <a:rPr lang="en-US" sz="4400" smtClean="0"/>
              <a:t>Data Preprocessing in Python </a:t>
            </a:r>
            <a:endParaRPr lang="en-US" sz="4400" dirty="0">
              <a:solidFill>
                <a:schemeClr val="tx1"/>
              </a:solidFill>
            </a:endParaRPr>
          </a:p>
        </p:txBody>
      </p:sp>
    </p:spTree>
    <p:extLst>
      <p:ext uri="{BB962C8B-B14F-4D97-AF65-F5344CB8AC3E}">
        <p14:creationId xmlns:p14="http://schemas.microsoft.com/office/powerpoint/2010/main" val="5077247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400110"/>
          </a:xfrm>
          <a:prstGeom prst="rect">
            <a:avLst/>
          </a:prstGeom>
        </p:spPr>
        <p:txBody>
          <a:bodyPr wrap="square">
            <a:spAutoFit/>
          </a:bodyPr>
          <a:lstStyle/>
          <a:p>
            <a:r>
              <a:rPr lang="en-US" sz="2000" dirty="0" smtClean="0">
                <a:latin typeface="Calibri" panose="020F0502020204030204" pitchFamily="34" charset="0"/>
                <a:cs typeface="Calibri" panose="020F0502020204030204" pitchFamily="34" charset="0"/>
              </a:rPr>
              <a:t>(Cont.):</a:t>
            </a: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662617" y="1903831"/>
            <a:ext cx="10004064" cy="4714683"/>
          </a:xfrm>
          <a:prstGeom prst="rect">
            <a:avLst/>
          </a:prstGeom>
        </p:spPr>
      </p:pic>
      <p:sp>
        <p:nvSpPr>
          <p:cNvPr id="7" name="Rectangle 2"/>
          <p:cNvSpPr txBox="1">
            <a:spLocks noChangeArrowheads="1"/>
          </p:cNvSpPr>
          <p:nvPr/>
        </p:nvSpPr>
        <p:spPr>
          <a:xfrm>
            <a:off x="803367" y="173538"/>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a:t>I</a:t>
            </a:r>
            <a:r>
              <a:rPr lang="en-US" sz="4400" dirty="0" smtClean="0"/>
              <a:t>I. </a:t>
            </a:r>
            <a:r>
              <a:rPr lang="en-US" sz="4400" smtClean="0"/>
              <a:t>Data Preprocessing in Python </a:t>
            </a:r>
            <a:endParaRPr lang="en-US" sz="4400" dirty="0">
              <a:solidFill>
                <a:schemeClr val="tx1"/>
              </a:solidFill>
            </a:endParaRPr>
          </a:p>
        </p:txBody>
      </p:sp>
    </p:spTree>
    <p:extLst>
      <p:ext uri="{BB962C8B-B14F-4D97-AF65-F5344CB8AC3E}">
        <p14:creationId xmlns:p14="http://schemas.microsoft.com/office/powerpoint/2010/main" val="23030541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2862322"/>
          </a:xfrm>
          <a:prstGeom prst="rect">
            <a:avLst/>
          </a:prstGeom>
        </p:spPr>
        <p:txBody>
          <a:bodyPr wrap="square">
            <a:spAutoFit/>
          </a:bodyPr>
          <a:lstStyle/>
          <a:p>
            <a:r>
              <a:rPr lang="en-US" sz="2000" b="1" dirty="0" smtClean="0">
                <a:latin typeface="Calibri" panose="020F0502020204030204" pitchFamily="34" charset="0"/>
                <a:cs typeface="Calibri" panose="020F0502020204030204" pitchFamily="34" charset="0"/>
              </a:rPr>
              <a:t>Example</a:t>
            </a:r>
            <a:r>
              <a:rPr lang="en-US" sz="2000" dirty="0" smtClean="0">
                <a:latin typeface="Calibri" panose="020F0502020204030204" pitchFamily="34" charset="0"/>
                <a:cs typeface="Calibri" panose="020F0502020204030204" pitchFamily="34" charset="0"/>
              </a:rPr>
              <a:t> (Data Discretization): </a:t>
            </a:r>
          </a:p>
          <a:p>
            <a:endParaRPr lang="en-US" sz="2000" dirty="0">
              <a:latin typeface="Calibri" panose="020F0502020204030204" pitchFamily="34" charset="0"/>
              <a:cs typeface="Calibri" panose="020F0502020204030204" pitchFamily="34" charset="0"/>
            </a:endParaRPr>
          </a:p>
          <a:p>
            <a:r>
              <a:rPr lang="en-US" sz="2000" dirty="0" smtClean="0">
                <a:latin typeface="Calibri" panose="020F0502020204030204" pitchFamily="34" charset="0"/>
                <a:cs typeface="Calibri" panose="020F0502020204030204" pitchFamily="34" charset="0"/>
              </a:rPr>
              <a:t>For </a:t>
            </a:r>
            <a:r>
              <a:rPr lang="en-US" sz="2000" dirty="0">
                <a:latin typeface="Calibri" panose="020F0502020204030204" pitchFamily="34" charset="0"/>
                <a:cs typeface="Calibri" panose="020F0502020204030204" pitchFamily="34" charset="0"/>
              </a:rPr>
              <a:t>the equal width method, we can apply the </a:t>
            </a:r>
            <a:r>
              <a:rPr lang="en-US" sz="2000" i="1" dirty="0">
                <a:latin typeface="Calibri" panose="020F0502020204030204" pitchFamily="34" charset="0"/>
                <a:cs typeface="Calibri" panose="020F0502020204030204" pitchFamily="34" charset="0"/>
              </a:rPr>
              <a:t>cut() </a:t>
            </a:r>
            <a:r>
              <a:rPr lang="en-US" sz="2000" dirty="0">
                <a:latin typeface="Calibri" panose="020F0502020204030204" pitchFamily="34" charset="0"/>
                <a:cs typeface="Calibri" panose="020F0502020204030204" pitchFamily="34" charset="0"/>
              </a:rPr>
              <a:t>function to discretize the attribute into 4 bins of similar interval widths. The </a:t>
            </a:r>
            <a:r>
              <a:rPr lang="en-US" sz="2000" i="1" dirty="0" err="1">
                <a:latin typeface="Calibri" panose="020F0502020204030204" pitchFamily="34" charset="0"/>
                <a:cs typeface="Calibri" panose="020F0502020204030204" pitchFamily="34" charset="0"/>
              </a:rPr>
              <a:t>value_counts</a:t>
            </a:r>
            <a:r>
              <a:rPr lang="en-US" sz="2000" i="1"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 function can be used to determine the number of instances in each bin.</a:t>
            </a:r>
          </a:p>
          <a:p>
            <a:r>
              <a:rPr lang="en-US" sz="2000" dirty="0">
                <a:latin typeface="Calibri" panose="020F0502020204030204" pitchFamily="34" charset="0"/>
                <a:cs typeface="Calibri" panose="020F0502020204030204" pitchFamily="34" charset="0"/>
              </a:rPr>
              <a:t/>
            </a:r>
            <a:br>
              <a:rPr lang="en-US" sz="2000" dirty="0">
                <a:latin typeface="Calibri" panose="020F0502020204030204" pitchFamily="34" charset="0"/>
                <a:cs typeface="Calibri" panose="020F0502020204030204" pitchFamily="34" charset="0"/>
              </a:rPr>
            </a:br>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670558" y="3209221"/>
            <a:ext cx="10432870" cy="2042048"/>
          </a:xfrm>
          <a:prstGeom prst="rect">
            <a:avLst/>
          </a:prstGeom>
        </p:spPr>
      </p:pic>
      <p:sp>
        <p:nvSpPr>
          <p:cNvPr id="7" name="Rectangle 2"/>
          <p:cNvSpPr txBox="1">
            <a:spLocks noChangeArrowheads="1"/>
          </p:cNvSpPr>
          <p:nvPr/>
        </p:nvSpPr>
        <p:spPr>
          <a:xfrm>
            <a:off x="803367" y="173538"/>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a:t>I</a:t>
            </a:r>
            <a:r>
              <a:rPr lang="en-US" sz="4400" dirty="0" smtClean="0"/>
              <a:t>I. </a:t>
            </a:r>
            <a:r>
              <a:rPr lang="en-US" sz="4400" smtClean="0"/>
              <a:t>Data Preprocessing in Python </a:t>
            </a:r>
            <a:endParaRPr lang="en-US" sz="4400" dirty="0">
              <a:solidFill>
                <a:schemeClr val="tx1"/>
              </a:solidFill>
            </a:endParaRPr>
          </a:p>
        </p:txBody>
      </p:sp>
    </p:spTree>
    <p:extLst>
      <p:ext uri="{BB962C8B-B14F-4D97-AF65-F5344CB8AC3E}">
        <p14:creationId xmlns:p14="http://schemas.microsoft.com/office/powerpoint/2010/main" val="36818018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1938992"/>
          </a:xfrm>
          <a:prstGeom prst="rect">
            <a:avLst/>
          </a:prstGeom>
        </p:spPr>
        <p:txBody>
          <a:bodyPr wrap="square">
            <a:spAutoFit/>
          </a:bodyPr>
          <a:lstStyle/>
          <a:p>
            <a:r>
              <a:rPr lang="en-US" sz="2000" b="1" dirty="0" smtClean="0">
                <a:latin typeface="Calibri" panose="020F0502020204030204" pitchFamily="34" charset="0"/>
                <a:cs typeface="Calibri" panose="020F0502020204030204" pitchFamily="34" charset="0"/>
              </a:rPr>
              <a:t>Example</a:t>
            </a:r>
            <a:r>
              <a:rPr lang="en-US" sz="2000" dirty="0" smtClean="0">
                <a:latin typeface="Calibri" panose="020F0502020204030204" pitchFamily="34" charset="0"/>
                <a:cs typeface="Calibri" panose="020F0502020204030204" pitchFamily="34" charset="0"/>
              </a:rPr>
              <a:t> (Data Discretization): For </a:t>
            </a:r>
            <a:r>
              <a:rPr lang="en-US" sz="2000" dirty="0">
                <a:latin typeface="Calibri" panose="020F0502020204030204" pitchFamily="34" charset="0"/>
                <a:cs typeface="Calibri" panose="020F0502020204030204" pitchFamily="34" charset="0"/>
              </a:rPr>
              <a:t>the equal frequency method, the </a:t>
            </a:r>
            <a:r>
              <a:rPr lang="en-US" sz="2000" i="1" dirty="0" err="1">
                <a:latin typeface="Calibri" panose="020F0502020204030204" pitchFamily="34" charset="0"/>
                <a:cs typeface="Calibri" panose="020F0502020204030204" pitchFamily="34" charset="0"/>
              </a:rPr>
              <a:t>qcut</a:t>
            </a:r>
            <a:r>
              <a:rPr lang="en-US" sz="2000" i="1"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function can be used to partition the values into 4 bins such that each bin has nearly the same number of instances.</a:t>
            </a:r>
          </a:p>
          <a:p>
            <a:r>
              <a:rPr lang="en-US" sz="2000" dirty="0"/>
              <a:t/>
            </a:r>
            <a:br>
              <a:rPr lang="en-US" sz="2000" dirty="0"/>
            </a:br>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600891" y="2553356"/>
            <a:ext cx="11176472" cy="1774804"/>
          </a:xfrm>
          <a:prstGeom prst="rect">
            <a:avLst/>
          </a:prstGeom>
        </p:spPr>
      </p:pic>
      <p:sp>
        <p:nvSpPr>
          <p:cNvPr id="7" name="Rectangle 2"/>
          <p:cNvSpPr txBox="1">
            <a:spLocks noChangeArrowheads="1"/>
          </p:cNvSpPr>
          <p:nvPr/>
        </p:nvSpPr>
        <p:spPr>
          <a:xfrm>
            <a:off x="803367" y="173538"/>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a:t>I</a:t>
            </a:r>
            <a:r>
              <a:rPr lang="en-US" sz="4400" dirty="0" smtClean="0"/>
              <a:t>I. </a:t>
            </a:r>
            <a:r>
              <a:rPr lang="en-US" sz="4400" smtClean="0"/>
              <a:t>Data Preprocessing in Python </a:t>
            </a:r>
            <a:endParaRPr lang="en-US" sz="4400" dirty="0">
              <a:solidFill>
                <a:schemeClr val="tx1"/>
              </a:solidFill>
            </a:endParaRPr>
          </a:p>
        </p:txBody>
      </p:sp>
    </p:spTree>
    <p:extLst>
      <p:ext uri="{BB962C8B-B14F-4D97-AF65-F5344CB8AC3E}">
        <p14:creationId xmlns:p14="http://schemas.microsoft.com/office/powerpoint/2010/main" val="37036637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22512" y="1323194"/>
            <a:ext cx="11016343" cy="1631216"/>
          </a:xfrm>
          <a:prstGeom prst="rect">
            <a:avLst/>
          </a:prstGeom>
        </p:spPr>
        <p:txBody>
          <a:bodyPr wrap="square">
            <a:spAutoFit/>
          </a:bodyPr>
          <a:lstStyle/>
          <a:p>
            <a:r>
              <a:rPr lang="en-US" sz="2000" b="1" dirty="0" err="1" smtClean="0">
                <a:latin typeface="Calibri" panose="020F0502020204030204" pitchFamily="34" charset="0"/>
                <a:cs typeface="Calibri" panose="020F0502020204030204" pitchFamily="34" charset="0"/>
              </a:rPr>
              <a:t>Scikit</a:t>
            </a:r>
            <a:r>
              <a:rPr lang="en-US" sz="2000" b="1" dirty="0" smtClean="0">
                <a:latin typeface="Calibri" panose="020F0502020204030204" pitchFamily="34" charset="0"/>
                <a:cs typeface="Calibri" panose="020F0502020204030204" pitchFamily="34" charset="0"/>
              </a:rPr>
              <a:t>-Learn Toy Data Sets: </a:t>
            </a:r>
            <a:r>
              <a:rPr lang="en-US" sz="2000" dirty="0" smtClean="0">
                <a:latin typeface="Calibri" panose="020F0502020204030204" pitchFamily="34" charset="0"/>
                <a:cs typeface="Calibri" panose="020F0502020204030204" pitchFamily="34" charset="0"/>
              </a:rPr>
              <a:t>They are useful to download from the library immediately.</a:t>
            </a:r>
          </a:p>
          <a:p>
            <a:r>
              <a:rPr lang="en-US" sz="2000" dirty="0"/>
              <a:t/>
            </a:r>
            <a:br>
              <a:rPr lang="en-US" sz="2000" dirty="0"/>
            </a:br>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3" name="Picture 2"/>
          <p:cNvPicPr>
            <a:picLocks noChangeAspect="1"/>
          </p:cNvPicPr>
          <p:nvPr/>
        </p:nvPicPr>
        <p:blipFill>
          <a:blip r:embed="rId3"/>
          <a:stretch>
            <a:fillRect/>
          </a:stretch>
        </p:blipFill>
        <p:spPr>
          <a:xfrm>
            <a:off x="590134" y="1832120"/>
            <a:ext cx="11191176" cy="4960566"/>
          </a:xfrm>
          <a:prstGeom prst="rect">
            <a:avLst/>
          </a:prstGeom>
        </p:spPr>
      </p:pic>
      <p:sp>
        <p:nvSpPr>
          <p:cNvPr id="6" name="Rectangle 2"/>
          <p:cNvSpPr txBox="1">
            <a:spLocks noChangeArrowheads="1"/>
          </p:cNvSpPr>
          <p:nvPr/>
        </p:nvSpPr>
        <p:spPr>
          <a:xfrm>
            <a:off x="803367" y="173538"/>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a:t>I</a:t>
            </a:r>
            <a:r>
              <a:rPr lang="en-US" sz="4400" dirty="0" smtClean="0"/>
              <a:t>I. Data Preprocessing in Python </a:t>
            </a:r>
            <a:endParaRPr lang="en-US" sz="4400" dirty="0">
              <a:solidFill>
                <a:schemeClr val="tx1"/>
              </a:solidFill>
            </a:endParaRPr>
          </a:p>
        </p:txBody>
      </p:sp>
    </p:spTree>
    <p:extLst>
      <p:ext uri="{BB962C8B-B14F-4D97-AF65-F5344CB8AC3E}">
        <p14:creationId xmlns:p14="http://schemas.microsoft.com/office/powerpoint/2010/main" val="14316672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0755087" cy="4216539"/>
          </a:xfrm>
          <a:prstGeom prst="rect">
            <a:avLst/>
          </a:prstGeom>
        </p:spPr>
        <p:txBody>
          <a:bodyPr wrap="square">
            <a:spAutoFit/>
          </a:bodyPr>
          <a:lstStyle/>
          <a:p>
            <a:r>
              <a:rPr lang="en-US" sz="2800" b="1" dirty="0" smtClean="0">
                <a:latin typeface="Calibri" panose="020F0502020204030204" pitchFamily="34" charset="0"/>
                <a:cs typeface="Calibri" panose="020F0502020204030204" pitchFamily="34" charset="0"/>
              </a:rPr>
              <a:t>A. Principal Component Analysis (PCA)</a:t>
            </a:r>
            <a:r>
              <a:rPr lang="en-US" sz="2800" dirty="0" smtClean="0">
                <a:latin typeface="Calibri" panose="020F0502020204030204" pitchFamily="34" charset="0"/>
                <a:cs typeface="Calibri" panose="020F0502020204030204" pitchFamily="34" charset="0"/>
              </a:rPr>
              <a:t>:</a:t>
            </a:r>
          </a:p>
          <a:p>
            <a:endParaRPr lang="en-US" sz="2000" dirty="0">
              <a:latin typeface="Calibri" panose="020F0502020204030204" pitchFamily="34" charset="0"/>
              <a:cs typeface="Calibri" panose="020F0502020204030204" pitchFamily="34" charset="0"/>
            </a:endParaRPr>
          </a:p>
          <a:p>
            <a:pPr algn="just"/>
            <a:r>
              <a:rPr lang="en-US" sz="2200" dirty="0">
                <a:latin typeface="Calibri" panose="020F0502020204030204" pitchFamily="34" charset="0"/>
                <a:cs typeface="Calibri" panose="020F0502020204030204" pitchFamily="34" charset="0"/>
              </a:rPr>
              <a:t>Principal component analysis (PCA) is a classical </a:t>
            </a:r>
            <a:r>
              <a:rPr lang="en-US" sz="2200" dirty="0" smtClean="0">
                <a:latin typeface="Calibri" panose="020F0502020204030204" pitchFamily="34" charset="0"/>
                <a:cs typeface="Calibri" panose="020F0502020204030204" pitchFamily="34" charset="0"/>
              </a:rPr>
              <a:t>statistical method </a:t>
            </a:r>
            <a:r>
              <a:rPr lang="en-US" sz="2200" dirty="0">
                <a:latin typeface="Calibri" panose="020F0502020204030204" pitchFamily="34" charset="0"/>
                <a:cs typeface="Calibri" panose="020F0502020204030204" pitchFamily="34" charset="0"/>
              </a:rPr>
              <a:t>for reducing the number of attributes in the data by projecting the data from its original high-dimensional space into a </a:t>
            </a:r>
            <a:r>
              <a:rPr lang="en-US" sz="2200" u="sng" dirty="0">
                <a:latin typeface="Calibri" panose="020F0502020204030204" pitchFamily="34" charset="0"/>
                <a:cs typeface="Calibri" panose="020F0502020204030204" pitchFamily="34" charset="0"/>
              </a:rPr>
              <a:t>lower-dimensional</a:t>
            </a:r>
            <a:r>
              <a:rPr lang="en-US" sz="2200" dirty="0">
                <a:latin typeface="Calibri" panose="020F0502020204030204" pitchFamily="34" charset="0"/>
                <a:cs typeface="Calibri" panose="020F0502020204030204" pitchFamily="34" charset="0"/>
              </a:rPr>
              <a:t> space</a:t>
            </a:r>
            <a:r>
              <a:rPr lang="en-US" sz="2200" dirty="0" smtClean="0">
                <a:latin typeface="Calibri" panose="020F0502020204030204" pitchFamily="34" charset="0"/>
                <a:cs typeface="Calibri" panose="020F0502020204030204" pitchFamily="34" charset="0"/>
              </a:rPr>
              <a:t>.</a:t>
            </a:r>
          </a:p>
          <a:p>
            <a:pPr algn="just"/>
            <a:endParaRPr lang="en-US" sz="2200" dirty="0" smtClean="0">
              <a:latin typeface="Calibri" panose="020F0502020204030204" pitchFamily="34" charset="0"/>
              <a:cs typeface="Calibri" panose="020F0502020204030204" pitchFamily="34" charset="0"/>
            </a:endParaRPr>
          </a:p>
          <a:p>
            <a:pPr algn="just"/>
            <a:endParaRPr lang="en-US" sz="2200" dirty="0">
              <a:latin typeface="Calibri" panose="020F0502020204030204" pitchFamily="34" charset="0"/>
              <a:cs typeface="Calibri" panose="020F0502020204030204" pitchFamily="34" charset="0"/>
            </a:endParaRPr>
          </a:p>
          <a:p>
            <a:pPr algn="just"/>
            <a:r>
              <a:rPr lang="en-US" sz="2200" dirty="0" smtClean="0">
                <a:latin typeface="Calibri" panose="020F0502020204030204" pitchFamily="34" charset="0"/>
                <a:cs typeface="Calibri" panose="020F0502020204030204" pitchFamily="34" charset="0"/>
              </a:rPr>
              <a:t>The </a:t>
            </a:r>
            <a:r>
              <a:rPr lang="en-US" sz="2200" dirty="0">
                <a:latin typeface="Calibri" panose="020F0502020204030204" pitchFamily="34" charset="0"/>
                <a:cs typeface="Calibri" panose="020F0502020204030204" pitchFamily="34" charset="0"/>
              </a:rPr>
              <a:t>new attributes (also known as components) created by PCA have the following properties: </a:t>
            </a:r>
            <a:endParaRPr lang="en-US" sz="2200" dirty="0" smtClean="0">
              <a:latin typeface="Calibri" panose="020F0502020204030204" pitchFamily="34" charset="0"/>
              <a:cs typeface="Calibri" panose="020F0502020204030204" pitchFamily="34" charset="0"/>
            </a:endParaRPr>
          </a:p>
          <a:p>
            <a:pPr algn="just"/>
            <a:r>
              <a:rPr lang="en-US" sz="2200" dirty="0" smtClean="0">
                <a:latin typeface="Calibri" panose="020F0502020204030204" pitchFamily="34" charset="0"/>
                <a:cs typeface="Calibri" panose="020F0502020204030204" pitchFamily="34" charset="0"/>
              </a:rPr>
              <a:t>(1) They </a:t>
            </a:r>
            <a:r>
              <a:rPr lang="en-US" sz="2200" dirty="0">
                <a:latin typeface="Calibri" panose="020F0502020204030204" pitchFamily="34" charset="0"/>
                <a:cs typeface="Calibri" panose="020F0502020204030204" pitchFamily="34" charset="0"/>
              </a:rPr>
              <a:t>are linear combinations of the original attributes, </a:t>
            </a:r>
            <a:endParaRPr lang="en-US" sz="2200" dirty="0" smtClean="0">
              <a:latin typeface="Calibri" panose="020F0502020204030204" pitchFamily="34" charset="0"/>
              <a:cs typeface="Calibri" panose="020F0502020204030204" pitchFamily="34" charset="0"/>
            </a:endParaRPr>
          </a:p>
          <a:p>
            <a:pPr algn="just"/>
            <a:r>
              <a:rPr lang="en-US" sz="2200" dirty="0" smtClean="0">
                <a:latin typeface="Calibri" panose="020F0502020204030204" pitchFamily="34" charset="0"/>
                <a:cs typeface="Calibri" panose="020F0502020204030204" pitchFamily="34" charset="0"/>
              </a:rPr>
              <a:t>(</a:t>
            </a:r>
            <a:r>
              <a:rPr lang="en-US" sz="2200" dirty="0">
                <a:latin typeface="Calibri" panose="020F0502020204030204" pitchFamily="34" charset="0"/>
                <a:cs typeface="Calibri" panose="020F0502020204030204" pitchFamily="34" charset="0"/>
              </a:rPr>
              <a:t>2) </a:t>
            </a:r>
            <a:r>
              <a:rPr lang="en-US" sz="2200" dirty="0" smtClean="0">
                <a:latin typeface="Calibri" panose="020F0502020204030204" pitchFamily="34" charset="0"/>
                <a:cs typeface="Calibri" panose="020F0502020204030204" pitchFamily="34" charset="0"/>
              </a:rPr>
              <a:t>They </a:t>
            </a:r>
            <a:r>
              <a:rPr lang="en-US" sz="2200" dirty="0">
                <a:latin typeface="Calibri" panose="020F0502020204030204" pitchFamily="34" charset="0"/>
                <a:cs typeface="Calibri" panose="020F0502020204030204" pitchFamily="34" charset="0"/>
              </a:rPr>
              <a:t>are orthogonal (perpendicular) to each other, and </a:t>
            </a:r>
            <a:endParaRPr lang="en-US" sz="2200" dirty="0" smtClean="0">
              <a:latin typeface="Calibri" panose="020F0502020204030204" pitchFamily="34" charset="0"/>
              <a:cs typeface="Calibri" panose="020F0502020204030204" pitchFamily="34" charset="0"/>
            </a:endParaRPr>
          </a:p>
          <a:p>
            <a:pPr algn="just"/>
            <a:r>
              <a:rPr lang="en-US" sz="2200" dirty="0" smtClean="0">
                <a:latin typeface="Calibri" panose="020F0502020204030204" pitchFamily="34" charset="0"/>
                <a:cs typeface="Calibri" panose="020F0502020204030204" pitchFamily="34" charset="0"/>
              </a:rPr>
              <a:t>(</a:t>
            </a:r>
            <a:r>
              <a:rPr lang="en-US" sz="2200" dirty="0">
                <a:latin typeface="Calibri" panose="020F0502020204030204" pitchFamily="34" charset="0"/>
                <a:cs typeface="Calibri" panose="020F0502020204030204" pitchFamily="34" charset="0"/>
              </a:rPr>
              <a:t>3) </a:t>
            </a:r>
            <a:r>
              <a:rPr lang="en-US" sz="2200" dirty="0" smtClean="0">
                <a:latin typeface="Calibri" panose="020F0502020204030204" pitchFamily="34" charset="0"/>
                <a:cs typeface="Calibri" panose="020F0502020204030204" pitchFamily="34" charset="0"/>
              </a:rPr>
              <a:t>They </a:t>
            </a:r>
            <a:r>
              <a:rPr lang="en-US" sz="2200" dirty="0">
                <a:latin typeface="Calibri" panose="020F0502020204030204" pitchFamily="34" charset="0"/>
                <a:cs typeface="Calibri" panose="020F0502020204030204" pitchFamily="34" charset="0"/>
              </a:rPr>
              <a:t>capture the maximum amount of variation in the data</a:t>
            </a:r>
            <a:r>
              <a:rPr lang="en-US" sz="2200" dirty="0" smtClean="0">
                <a:latin typeface="Calibri" panose="020F0502020204030204" pitchFamily="34" charset="0"/>
                <a:cs typeface="Calibri" panose="020F0502020204030204" pitchFamily="34" charset="0"/>
              </a:rPr>
              <a:t>.</a:t>
            </a:r>
            <a:endParaRPr lang="en-US" sz="2200" dirty="0">
              <a:latin typeface="Calibri" panose="020F0502020204030204" pitchFamily="34" charset="0"/>
              <a:cs typeface="Calibri" panose="020F0502020204030204" pitchFamily="34" charset="0"/>
            </a:endParaRPr>
          </a:p>
        </p:txBody>
      </p:sp>
      <p:sp>
        <p:nvSpPr>
          <p:cNvPr id="9" name="Rectangle 2"/>
          <p:cNvSpPr txBox="1">
            <a:spLocks noChangeArrowheads="1"/>
          </p:cNvSpPr>
          <p:nvPr/>
        </p:nvSpPr>
        <p:spPr>
          <a:xfrm>
            <a:off x="803367" y="164829"/>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Tree>
    <p:extLst>
      <p:ext uri="{BB962C8B-B14F-4D97-AF65-F5344CB8AC3E}">
        <p14:creationId xmlns:p14="http://schemas.microsoft.com/office/powerpoint/2010/main" val="11787677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5139869"/>
          </a:xfrm>
          <a:prstGeom prst="rect">
            <a:avLst/>
          </a:prstGeom>
        </p:spPr>
        <p:txBody>
          <a:bodyPr wrap="square">
            <a:spAutoFit/>
          </a:bodyPr>
          <a:lstStyle/>
          <a:p>
            <a:r>
              <a:rPr lang="en-US" sz="2400" dirty="0" smtClean="0">
                <a:latin typeface="Calibri" panose="020F0502020204030204" pitchFamily="34" charset="0"/>
                <a:cs typeface="Calibri" panose="020F0502020204030204" pitchFamily="34" charset="0"/>
              </a:rPr>
              <a:t>Our job as a data scientist: Finding </a:t>
            </a:r>
            <a:r>
              <a:rPr lang="en-US" sz="2400" b="1" u="sng" dirty="0" smtClean="0">
                <a:latin typeface="Calibri" panose="020F0502020204030204" pitchFamily="34" charset="0"/>
                <a:cs typeface="Calibri" panose="020F0502020204030204" pitchFamily="34" charset="0"/>
              </a:rPr>
              <a:t>relationships</a:t>
            </a:r>
            <a:r>
              <a:rPr lang="en-US" sz="2400" dirty="0" smtClean="0">
                <a:latin typeface="Calibri" panose="020F0502020204030204" pitchFamily="34" charset="0"/>
                <a:cs typeface="Calibri" panose="020F0502020204030204" pitchFamily="34" charset="0"/>
              </a:rPr>
              <a:t> in data. We can also see the difference between data, information, and knowledge from the following illustration.</a:t>
            </a: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8412479" y="3141473"/>
            <a:ext cx="2866481" cy="3555690"/>
          </a:xfrm>
          <a:prstGeom prst="rect">
            <a:avLst/>
          </a:prstGeom>
        </p:spPr>
      </p:pic>
      <p:pic>
        <p:nvPicPr>
          <p:cNvPr id="3" name="Picture 2"/>
          <p:cNvPicPr>
            <a:picLocks noChangeAspect="1"/>
          </p:cNvPicPr>
          <p:nvPr/>
        </p:nvPicPr>
        <p:blipFill>
          <a:blip r:embed="rId4"/>
          <a:stretch>
            <a:fillRect/>
          </a:stretch>
        </p:blipFill>
        <p:spPr>
          <a:xfrm>
            <a:off x="379095" y="3098209"/>
            <a:ext cx="7410450" cy="3552825"/>
          </a:xfrm>
          <a:prstGeom prst="rect">
            <a:avLst/>
          </a:prstGeom>
        </p:spPr>
      </p:pic>
      <p:sp>
        <p:nvSpPr>
          <p:cNvPr id="7" name="Rectangle 2"/>
          <p:cNvSpPr txBox="1">
            <a:spLocks noChangeArrowheads="1"/>
          </p:cNvSpPr>
          <p:nvPr/>
        </p:nvSpPr>
        <p:spPr>
          <a:xfrm>
            <a:off x="803367" y="164829"/>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 Data Exploration in Python </a:t>
            </a:r>
            <a:endParaRPr lang="en-US" sz="4400" dirty="0">
              <a:solidFill>
                <a:schemeClr val="tx1"/>
              </a:solidFill>
            </a:endParaRPr>
          </a:p>
        </p:txBody>
      </p:sp>
      <p:sp>
        <p:nvSpPr>
          <p:cNvPr id="4" name="TextBox 3"/>
          <p:cNvSpPr txBox="1"/>
          <p:nvPr/>
        </p:nvSpPr>
        <p:spPr>
          <a:xfrm>
            <a:off x="8447314" y="2394858"/>
            <a:ext cx="2690949" cy="307777"/>
          </a:xfrm>
          <a:prstGeom prst="rect">
            <a:avLst/>
          </a:prstGeom>
          <a:noFill/>
        </p:spPr>
        <p:txBody>
          <a:bodyPr wrap="square" rtlCol="0">
            <a:spAutoFit/>
          </a:bodyPr>
          <a:lstStyle/>
          <a:p>
            <a:r>
              <a:rPr lang="en-US" b="1" dirty="0" smtClean="0">
                <a:latin typeface="Calibri" panose="020F0502020204030204" pitchFamily="34" charset="0"/>
                <a:cs typeface="Calibri" panose="020F0502020204030204" pitchFamily="34" charset="0"/>
              </a:rPr>
              <a:t>Finding visual relationship: Lion</a:t>
            </a:r>
            <a:endParaRPr lang="en-US" b="1" dirty="0">
              <a:latin typeface="Calibri" panose="020F0502020204030204" pitchFamily="34" charset="0"/>
              <a:cs typeface="Calibri" panose="020F0502020204030204" pitchFamily="34" charset="0"/>
            </a:endParaRPr>
          </a:p>
        </p:txBody>
      </p:sp>
      <p:sp>
        <p:nvSpPr>
          <p:cNvPr id="11" name="TextBox 10"/>
          <p:cNvSpPr txBox="1"/>
          <p:nvPr/>
        </p:nvSpPr>
        <p:spPr>
          <a:xfrm>
            <a:off x="5551705" y="2434047"/>
            <a:ext cx="1807038" cy="307777"/>
          </a:xfrm>
          <a:prstGeom prst="rect">
            <a:avLst/>
          </a:prstGeom>
          <a:noFill/>
        </p:spPr>
        <p:txBody>
          <a:bodyPr wrap="square" rtlCol="0">
            <a:spAutoFit/>
          </a:bodyPr>
          <a:lstStyle/>
          <a:p>
            <a:r>
              <a:rPr lang="en-US" b="1" dirty="0" smtClean="0">
                <a:latin typeface="Calibri" panose="020F0502020204030204" pitchFamily="34" charset="0"/>
                <a:cs typeface="Calibri" panose="020F0502020204030204" pitchFamily="34" charset="0"/>
              </a:rPr>
              <a:t>Finding relationships:</a:t>
            </a:r>
            <a:endParaRPr lang="en-US" b="1" dirty="0">
              <a:latin typeface="Calibri" panose="020F0502020204030204" pitchFamily="34" charset="0"/>
              <a:cs typeface="Calibri" panose="020F0502020204030204" pitchFamily="34" charset="0"/>
            </a:endParaRPr>
          </a:p>
        </p:txBody>
      </p:sp>
      <p:sp>
        <p:nvSpPr>
          <p:cNvPr id="6" name="Down Arrow 5"/>
          <p:cNvSpPr/>
          <p:nvPr/>
        </p:nvSpPr>
        <p:spPr>
          <a:xfrm>
            <a:off x="6287589" y="2769326"/>
            <a:ext cx="243840" cy="3918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9688293" y="2773673"/>
            <a:ext cx="243840" cy="3918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06773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2405" y="1407614"/>
            <a:ext cx="10515600" cy="4351338"/>
          </a:xfrm>
        </p:spPr>
        <p:txBody>
          <a:bodyPr/>
          <a:lstStyle/>
          <a:p>
            <a:pPr marL="50800" indent="0">
              <a:buNone/>
            </a:pPr>
            <a:r>
              <a:rPr lang="en-US" dirty="0" smtClean="0"/>
              <a:t>Motivation:</a:t>
            </a:r>
          </a:p>
          <a:p>
            <a:r>
              <a:rPr lang="en-US" dirty="0" smtClean="0"/>
              <a:t>Clustering</a:t>
            </a:r>
          </a:p>
          <a:p>
            <a:pPr lvl="1"/>
            <a:r>
              <a:rPr lang="en-US" dirty="0" smtClean="0"/>
              <a:t>One way to summarize a complex real-valued data point with a single categorical variable</a:t>
            </a:r>
          </a:p>
          <a:p>
            <a:r>
              <a:rPr lang="en-US" dirty="0" smtClean="0"/>
              <a:t>Dimensionality reduction</a:t>
            </a:r>
          </a:p>
          <a:p>
            <a:pPr lvl="1"/>
            <a:r>
              <a:rPr lang="en-US" dirty="0" smtClean="0"/>
              <a:t>Another way to simplify complex high-dimensional data</a:t>
            </a:r>
          </a:p>
          <a:p>
            <a:pPr lvl="1"/>
            <a:r>
              <a:rPr lang="en-US" dirty="0" smtClean="0"/>
              <a:t>Summarize data with a lower dimensional real valued vector</a:t>
            </a:r>
          </a:p>
        </p:txBody>
      </p:sp>
      <p:sp>
        <p:nvSpPr>
          <p:cNvPr id="4" name="Content Placeholder 2"/>
          <p:cNvSpPr txBox="1">
            <a:spLocks/>
          </p:cNvSpPr>
          <p:nvPr/>
        </p:nvSpPr>
        <p:spPr>
          <a:xfrm>
            <a:off x="3267124" y="4795171"/>
            <a:ext cx="7472082" cy="1697504"/>
          </a:xfrm>
          <a:prstGeom prst="rect">
            <a:avLst/>
          </a:prstGeom>
          <a:ln w="28575">
            <a:solidFill>
              <a:srgbClr val="00B050"/>
            </a:solidFill>
          </a:ln>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Given data points in </a:t>
            </a:r>
            <a:r>
              <a:rPr lang="en-US" i="1" dirty="0" smtClean="0"/>
              <a:t>d</a:t>
            </a:r>
            <a:r>
              <a:rPr lang="en-US" dirty="0" smtClean="0"/>
              <a:t> dimensions</a:t>
            </a:r>
          </a:p>
          <a:p>
            <a:r>
              <a:rPr lang="en-US" dirty="0" smtClean="0"/>
              <a:t>Convert them to data points in </a:t>
            </a:r>
            <a:r>
              <a:rPr lang="en-US" i="1" dirty="0" smtClean="0"/>
              <a:t>r &lt; d</a:t>
            </a:r>
            <a:r>
              <a:rPr lang="en-US" dirty="0" smtClean="0"/>
              <a:t> dimensions</a:t>
            </a:r>
          </a:p>
          <a:p>
            <a:r>
              <a:rPr lang="en-US" dirty="0" smtClean="0"/>
              <a:t>With minimal loss of information</a:t>
            </a:r>
            <a:endParaRPr lang="en-US" dirty="0"/>
          </a:p>
        </p:txBody>
      </p:sp>
      <p:sp>
        <p:nvSpPr>
          <p:cNvPr id="5" name="Right Arrow 4"/>
          <p:cNvSpPr/>
          <p:nvPr/>
        </p:nvSpPr>
        <p:spPr>
          <a:xfrm>
            <a:off x="1620051" y="5326700"/>
            <a:ext cx="1317811" cy="564776"/>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a:xfrm>
            <a:off x="803367" y="164829"/>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cxnSp>
        <p:nvCxnSpPr>
          <p:cNvPr id="7"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Tree>
    <p:extLst>
      <p:ext uri="{BB962C8B-B14F-4D97-AF65-F5344CB8AC3E}">
        <p14:creationId xmlns:p14="http://schemas.microsoft.com/office/powerpoint/2010/main" val="4254365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H="1" flipV="1">
            <a:off x="1873992" y="1359316"/>
            <a:ext cx="14752" cy="3697824"/>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625600" y="4802743"/>
            <a:ext cx="44704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6" name="Cross 35"/>
          <p:cNvSpPr/>
          <p:nvPr/>
        </p:nvSpPr>
        <p:spPr>
          <a:xfrm rot="2734294">
            <a:off x="2091683" y="4199883"/>
            <a:ext cx="288220" cy="288220"/>
          </a:xfrm>
          <a:prstGeom prst="plus">
            <a:avLst>
              <a:gd name="adj" fmla="val 46579"/>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Cross 18"/>
          <p:cNvSpPr/>
          <p:nvPr/>
        </p:nvSpPr>
        <p:spPr>
          <a:xfrm rot="2734294">
            <a:off x="2599683" y="4098283"/>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Cross 21"/>
          <p:cNvSpPr/>
          <p:nvPr/>
        </p:nvSpPr>
        <p:spPr>
          <a:xfrm rot="2734294">
            <a:off x="3106498" y="3183883"/>
            <a:ext cx="288220" cy="288220"/>
          </a:xfrm>
          <a:prstGeom prst="plus">
            <a:avLst>
              <a:gd name="adj" fmla="val 46579"/>
            </a:avLst>
          </a:prstGeom>
          <a:solidFill>
            <a:srgbClr val="00CC00"/>
          </a:solid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Cross 23"/>
          <p:cNvSpPr/>
          <p:nvPr/>
        </p:nvSpPr>
        <p:spPr>
          <a:xfrm rot="2734294">
            <a:off x="3717283" y="2879083"/>
            <a:ext cx="288220" cy="288220"/>
          </a:xfrm>
          <a:prstGeom prst="plus">
            <a:avLst>
              <a:gd name="adj" fmla="val 46579"/>
            </a:avLst>
          </a:prstGeom>
          <a:solidFill>
            <a:srgbClr val="993366"/>
          </a:solidFill>
          <a:ln w="19050">
            <a:solidFill>
              <a:srgbClr val="99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5" name="Cross 24"/>
          <p:cNvSpPr/>
          <p:nvPr/>
        </p:nvSpPr>
        <p:spPr>
          <a:xfrm rot="2734294">
            <a:off x="4224098" y="2573098"/>
            <a:ext cx="288220" cy="288220"/>
          </a:xfrm>
          <a:prstGeom prst="plus">
            <a:avLst>
              <a:gd name="adj" fmla="val 46579"/>
            </a:avLst>
          </a:prstGeom>
          <a:solidFill>
            <a:schemeClr val="accent6">
              <a:lumMod val="75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Cross 25"/>
          <p:cNvSpPr/>
          <p:nvPr/>
        </p:nvSpPr>
        <p:spPr>
          <a:xfrm rot="2734294">
            <a:off x="4538131" y="2091350"/>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Cross 26"/>
          <p:cNvSpPr/>
          <p:nvPr/>
        </p:nvSpPr>
        <p:spPr>
          <a:xfrm rot="2734294">
            <a:off x="5036898" y="1964683"/>
            <a:ext cx="288220" cy="288220"/>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Cross 28"/>
          <p:cNvSpPr/>
          <p:nvPr/>
        </p:nvSpPr>
        <p:spPr>
          <a:xfrm rot="2734294">
            <a:off x="5341698" y="1557098"/>
            <a:ext cx="288220" cy="288220"/>
          </a:xfrm>
          <a:prstGeom prst="plus">
            <a:avLst>
              <a:gd name="adj" fmla="val 46579"/>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0" name="Straight Arrow Connector 19"/>
          <p:cNvCxnSpPr/>
          <p:nvPr/>
        </p:nvCxnSpPr>
        <p:spPr>
          <a:xfrm>
            <a:off x="1625600" y="5885752"/>
            <a:ext cx="44704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5181601" y="6193093"/>
            <a:ext cx="256540" cy="200660"/>
          </a:xfrm>
          <a:prstGeom prst="rect">
            <a:avLst/>
          </a:prstGeom>
        </p:spPr>
      </p:pic>
      <p:sp>
        <p:nvSpPr>
          <p:cNvPr id="28" name="Cross 27"/>
          <p:cNvSpPr/>
          <p:nvPr/>
        </p:nvSpPr>
        <p:spPr>
          <a:xfrm rot="2734294">
            <a:off x="2091683" y="5741050"/>
            <a:ext cx="288220" cy="288220"/>
          </a:xfrm>
          <a:prstGeom prst="plus">
            <a:avLst>
              <a:gd name="adj" fmla="val 46579"/>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1" name="Cross 30"/>
          <p:cNvSpPr/>
          <p:nvPr/>
        </p:nvSpPr>
        <p:spPr>
          <a:xfrm rot="2734294">
            <a:off x="2599683" y="5734450"/>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Cross 32"/>
          <p:cNvSpPr/>
          <p:nvPr/>
        </p:nvSpPr>
        <p:spPr>
          <a:xfrm rot="2734294">
            <a:off x="3106498" y="5723883"/>
            <a:ext cx="288220" cy="288220"/>
          </a:xfrm>
          <a:prstGeom prst="plus">
            <a:avLst>
              <a:gd name="adj" fmla="val 46579"/>
            </a:avLst>
          </a:prstGeom>
          <a:solidFill>
            <a:srgbClr val="00CC00"/>
          </a:solidFill>
          <a:ln w="19050">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Cross 33"/>
          <p:cNvSpPr/>
          <p:nvPr/>
        </p:nvSpPr>
        <p:spPr>
          <a:xfrm rot="2734294">
            <a:off x="3717283" y="5725217"/>
            <a:ext cx="288220" cy="288220"/>
          </a:xfrm>
          <a:prstGeom prst="plus">
            <a:avLst>
              <a:gd name="adj" fmla="val 46579"/>
            </a:avLst>
          </a:prstGeom>
          <a:solidFill>
            <a:srgbClr val="993366"/>
          </a:solidFill>
          <a:ln w="19050">
            <a:solidFill>
              <a:srgbClr val="9933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Cross 34"/>
          <p:cNvSpPr/>
          <p:nvPr/>
        </p:nvSpPr>
        <p:spPr>
          <a:xfrm rot="2734294">
            <a:off x="4224098" y="5725217"/>
            <a:ext cx="288220" cy="288220"/>
          </a:xfrm>
          <a:prstGeom prst="plus">
            <a:avLst>
              <a:gd name="adj" fmla="val 46579"/>
            </a:avLst>
          </a:prstGeom>
          <a:solidFill>
            <a:schemeClr val="accent6">
              <a:lumMod val="75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Cross 36"/>
          <p:cNvSpPr/>
          <p:nvPr/>
        </p:nvSpPr>
        <p:spPr>
          <a:xfrm rot="2734294">
            <a:off x="4538131" y="5725217"/>
            <a:ext cx="288220" cy="288220"/>
          </a:xfrm>
          <a:prstGeom prst="plus">
            <a:avLst>
              <a:gd name="adj" fmla="val 46579"/>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Cross 37"/>
          <p:cNvSpPr/>
          <p:nvPr/>
        </p:nvSpPr>
        <p:spPr>
          <a:xfrm rot="2734294">
            <a:off x="5036898" y="5725217"/>
            <a:ext cx="288220" cy="288220"/>
          </a:xfrm>
          <a:prstGeom prst="plus">
            <a:avLst>
              <a:gd name="adj" fmla="val 46579"/>
            </a:avLst>
          </a:prstGeom>
          <a:solidFill>
            <a:srgbClr val="0000CC"/>
          </a:solid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Cross 38"/>
          <p:cNvSpPr/>
          <p:nvPr/>
        </p:nvSpPr>
        <p:spPr>
          <a:xfrm rot="2734294">
            <a:off x="5341698" y="5726402"/>
            <a:ext cx="288220" cy="288220"/>
          </a:xfrm>
          <a:prstGeom prst="plus">
            <a:avLst>
              <a:gd name="adj" fmla="val 46579"/>
            </a:avLst>
          </a:prstGeom>
          <a:solidFill>
            <a:srgbClr val="00B050"/>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TextBox 39"/>
          <p:cNvSpPr txBox="1"/>
          <p:nvPr/>
        </p:nvSpPr>
        <p:spPr>
          <a:xfrm>
            <a:off x="6464001" y="1669870"/>
            <a:ext cx="5118399" cy="523220"/>
          </a:xfrm>
          <a:prstGeom prst="rect">
            <a:avLst/>
          </a:prstGeom>
          <a:noFill/>
        </p:spPr>
        <p:txBody>
          <a:bodyPr wrap="square" rtlCol="0">
            <a:spAutoFit/>
          </a:bodyPr>
          <a:lstStyle/>
          <a:p>
            <a:r>
              <a:rPr lang="en-US" sz="2800" dirty="0"/>
              <a:t>Reduce data from </a:t>
            </a:r>
            <a:r>
              <a:rPr lang="en-US" sz="2800" dirty="0" smtClean="0"/>
              <a:t>2D </a:t>
            </a:r>
            <a:r>
              <a:rPr lang="en-US" sz="2800" dirty="0"/>
              <a:t>to 1D</a:t>
            </a:r>
          </a:p>
        </p:txBody>
      </p:sp>
      <p:pic>
        <p:nvPicPr>
          <p:cNvPr id="10" name="Picture 9"/>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6838868" y="2717800"/>
            <a:ext cx="657097" cy="399541"/>
          </a:xfrm>
          <a:prstGeom prst="rect">
            <a:avLst/>
          </a:prstGeom>
        </p:spPr>
      </p:pic>
      <p:pic>
        <p:nvPicPr>
          <p:cNvPr id="11" name="Picture 10"/>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8940800" y="2727878"/>
            <a:ext cx="1178813" cy="402844"/>
          </a:xfrm>
          <a:prstGeom prst="rect">
            <a:avLst/>
          </a:prstGeom>
        </p:spPr>
      </p:pic>
      <p:pic>
        <p:nvPicPr>
          <p:cNvPr id="12" name="Picture 11"/>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8940800" y="3439417"/>
            <a:ext cx="1178813" cy="402844"/>
          </a:xfrm>
          <a:prstGeom prst="rect">
            <a:avLst/>
          </a:prstGeom>
        </p:spPr>
      </p:pic>
      <p:pic>
        <p:nvPicPr>
          <p:cNvPr id="14" name="Picture 13"/>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6838868" y="3442719"/>
            <a:ext cx="657097" cy="399541"/>
          </a:xfrm>
          <a:prstGeom prst="rect">
            <a:avLst/>
          </a:prstGeom>
        </p:spPr>
      </p:pic>
      <p:pic>
        <p:nvPicPr>
          <p:cNvPr id="15" name="Picture 14"/>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6838867" y="4833632"/>
            <a:ext cx="792480" cy="399541"/>
          </a:xfrm>
          <a:prstGeom prst="rect">
            <a:avLst/>
          </a:prstGeom>
        </p:spPr>
      </p:pic>
      <p:pic>
        <p:nvPicPr>
          <p:cNvPr id="16" name="Picture 15"/>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8940802" y="4854957"/>
            <a:ext cx="1314196" cy="402844"/>
          </a:xfrm>
          <a:prstGeom prst="rect">
            <a:avLst/>
          </a:prstGeom>
        </p:spPr>
      </p:pic>
      <p:pic>
        <p:nvPicPr>
          <p:cNvPr id="17" name="Picture 16"/>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8484872" y="4230891"/>
            <a:ext cx="49529" cy="399541"/>
          </a:xfrm>
          <a:prstGeom prst="rect">
            <a:avLst/>
          </a:prstGeom>
        </p:spPr>
      </p:pic>
      <p:pic>
        <p:nvPicPr>
          <p:cNvPr id="41" name="Picture 40"/>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4978401" y="5057141"/>
            <a:ext cx="297180" cy="200660"/>
          </a:xfrm>
          <a:prstGeom prst="rect">
            <a:avLst/>
          </a:prstGeom>
        </p:spPr>
      </p:pic>
      <p:pic>
        <p:nvPicPr>
          <p:cNvPr id="42" name="Picture 41"/>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rot="16200000">
            <a:off x="1264816" y="2774273"/>
            <a:ext cx="304800" cy="200660"/>
          </a:xfrm>
          <a:prstGeom prst="rect">
            <a:avLst/>
          </a:prstGeom>
        </p:spPr>
      </p:pic>
      <p:sp>
        <p:nvSpPr>
          <p:cNvPr id="43" name="TextBox 42"/>
          <p:cNvSpPr txBox="1"/>
          <p:nvPr/>
        </p:nvSpPr>
        <p:spPr>
          <a:xfrm rot="16200000">
            <a:off x="679985" y="1839022"/>
            <a:ext cx="1398515" cy="461665"/>
          </a:xfrm>
          <a:prstGeom prst="rect">
            <a:avLst/>
          </a:prstGeom>
          <a:noFill/>
        </p:spPr>
        <p:txBody>
          <a:bodyPr wrap="square" rtlCol="0">
            <a:spAutoFit/>
          </a:bodyPr>
          <a:lstStyle/>
          <a:p>
            <a:r>
              <a:rPr lang="en-US" sz="2400" dirty="0"/>
              <a:t>(inches)</a:t>
            </a:r>
          </a:p>
        </p:txBody>
      </p:sp>
      <p:sp>
        <p:nvSpPr>
          <p:cNvPr id="44" name="TextBox 43"/>
          <p:cNvSpPr txBox="1"/>
          <p:nvPr/>
        </p:nvSpPr>
        <p:spPr>
          <a:xfrm>
            <a:off x="5283200" y="4879582"/>
            <a:ext cx="1398515" cy="461665"/>
          </a:xfrm>
          <a:prstGeom prst="rect">
            <a:avLst/>
          </a:prstGeom>
          <a:noFill/>
        </p:spPr>
        <p:txBody>
          <a:bodyPr wrap="square" rtlCol="0">
            <a:spAutoFit/>
          </a:bodyPr>
          <a:lstStyle/>
          <a:p>
            <a:r>
              <a:rPr lang="en-US" sz="2400" dirty="0"/>
              <a:t>(cm)</a:t>
            </a:r>
          </a:p>
        </p:txBody>
      </p:sp>
      <p:sp>
        <p:nvSpPr>
          <p:cNvPr id="46" name="Rectangle 45"/>
          <p:cNvSpPr/>
          <p:nvPr/>
        </p:nvSpPr>
        <p:spPr>
          <a:xfrm>
            <a:off x="10562508" y="6401582"/>
            <a:ext cx="1537600" cy="307777"/>
          </a:xfrm>
          <a:prstGeom prst="rect">
            <a:avLst/>
          </a:prstGeom>
        </p:spPr>
        <p:txBody>
          <a:bodyPr wrap="none">
            <a:spAutoFit/>
          </a:bodyPr>
          <a:lstStyle/>
          <a:p>
            <a:r>
              <a:rPr lang="en-US" dirty="0" smtClean="0"/>
              <a:t>From Andrew Ng</a:t>
            </a:r>
            <a:endParaRPr lang="en-US" dirty="0"/>
          </a:p>
        </p:txBody>
      </p:sp>
      <p:sp>
        <p:nvSpPr>
          <p:cNvPr id="2" name="Oval 1"/>
          <p:cNvSpPr/>
          <p:nvPr/>
        </p:nvSpPr>
        <p:spPr>
          <a:xfrm>
            <a:off x="6444343" y="2551611"/>
            <a:ext cx="1715589" cy="35008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9209324" y="2486287"/>
            <a:ext cx="1715589" cy="35008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rved Up Arrow 2"/>
          <p:cNvSpPr/>
          <p:nvPr/>
        </p:nvSpPr>
        <p:spPr>
          <a:xfrm>
            <a:off x="7663542" y="5956663"/>
            <a:ext cx="2290355" cy="779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TextBox 46"/>
          <p:cNvSpPr txBox="1"/>
          <p:nvPr/>
        </p:nvSpPr>
        <p:spPr>
          <a:xfrm>
            <a:off x="166915" y="6201740"/>
            <a:ext cx="4827451" cy="523220"/>
          </a:xfrm>
          <a:prstGeom prst="rect">
            <a:avLst/>
          </a:prstGeom>
          <a:noFill/>
        </p:spPr>
        <p:txBody>
          <a:bodyPr wrap="square" rtlCol="0">
            <a:spAutoFit/>
          </a:bodyPr>
          <a:lstStyle/>
          <a:p>
            <a:r>
              <a:rPr lang="en-US" sz="2800" smtClean="0"/>
              <a:t>Data Compression</a:t>
            </a:r>
            <a:endParaRPr lang="en-US" sz="2800" dirty="0"/>
          </a:p>
        </p:txBody>
      </p:sp>
      <p:sp>
        <p:nvSpPr>
          <p:cNvPr id="48" name="Rectangle 2"/>
          <p:cNvSpPr txBox="1">
            <a:spLocks noChangeArrowheads="1"/>
          </p:cNvSpPr>
          <p:nvPr/>
        </p:nvSpPr>
        <p:spPr>
          <a:xfrm>
            <a:off x="803367" y="164829"/>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cxnSp>
        <p:nvCxnSpPr>
          <p:cNvPr id="49"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4" name="Down Arrow 3"/>
          <p:cNvSpPr/>
          <p:nvPr/>
        </p:nvSpPr>
        <p:spPr>
          <a:xfrm>
            <a:off x="3544388" y="4998720"/>
            <a:ext cx="757646" cy="5573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827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animBg="1"/>
      <p:bldP spid="33" grpId="0" animBg="1"/>
      <p:bldP spid="34" grpId="0" animBg="1"/>
      <p:bldP spid="35" grpId="0" animBg="1"/>
      <p:bldP spid="37" grpId="0" animBg="1"/>
      <p:bldP spid="38" grpId="0" animBg="1"/>
      <p:bldP spid="3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614126" y="1311876"/>
            <a:ext cx="4827451" cy="523220"/>
          </a:xfrm>
          <a:prstGeom prst="rect">
            <a:avLst/>
          </a:prstGeom>
          <a:noFill/>
        </p:spPr>
        <p:txBody>
          <a:bodyPr wrap="square" rtlCol="0">
            <a:spAutoFit/>
          </a:bodyPr>
          <a:lstStyle>
            <a:defPPr marR="0" lvl="0" algn="l" rtl="0">
              <a:lnSpc>
                <a:spcPct val="100000"/>
              </a:lnSpc>
              <a:spcBef>
                <a:spcPts val="0"/>
              </a:spcBef>
              <a:spcAft>
                <a:spcPts val="0"/>
              </a:spcAft>
            </a:defPPr>
            <a:lvl1pPr>
              <a:defRPr sz="2800">
                <a:latin typeface="Calibri" panose="020F0502020204030204" pitchFamily="34" charset="0"/>
                <a:cs typeface="Calibri" panose="020F0502020204030204" pitchFamily="34" charset="0"/>
              </a:defRPr>
            </a:lvl1pPr>
          </a:lstStyle>
          <a:p>
            <a:r>
              <a:rPr lang="en-US" dirty="0"/>
              <a:t>Reduce data from 3D to 2D</a:t>
            </a:r>
          </a:p>
        </p:txBody>
      </p:sp>
      <p:pic>
        <p:nvPicPr>
          <p:cNvPr id="1026" name="Picture 2" descr="C:\Users\tlow\Desktop\cs229a\lectures-slides\assets\pca\pca1.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3200" y="1824181"/>
            <a:ext cx="3835880" cy="36576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C:\Users\tlow\Desktop\cs229a\lectures-slides\assets\pca\pca2.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81883" y="1774767"/>
            <a:ext cx="3835880" cy="36576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C:\Users\tlow\Desktop\cs229a\lectures-slides\assets\pca\proj.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58667" y="2006600"/>
            <a:ext cx="3928533" cy="2946400"/>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Picture 3"/>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508001" y="4648201"/>
            <a:ext cx="297180" cy="200660"/>
          </a:xfrm>
          <a:prstGeom prst="rect">
            <a:avLst/>
          </a:prstGeom>
        </p:spPr>
      </p:pic>
      <p:pic>
        <p:nvPicPr>
          <p:cNvPr id="5" name="Picture 4"/>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2743200" y="5156201"/>
            <a:ext cx="304800" cy="200660"/>
          </a:xfrm>
          <a:prstGeom prst="rect">
            <a:avLst/>
          </a:prstGeom>
        </p:spPr>
      </p:pic>
      <p:pic>
        <p:nvPicPr>
          <p:cNvPr id="6" name="Picture 5"/>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7612963" y="4447541"/>
            <a:ext cx="304800" cy="200660"/>
          </a:xfrm>
          <a:prstGeom prst="rect">
            <a:avLst/>
          </a:prstGeom>
        </p:spPr>
      </p:pic>
      <p:pic>
        <p:nvPicPr>
          <p:cNvPr id="7" name="Picture 6"/>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290821" y="5156201"/>
            <a:ext cx="297180" cy="200660"/>
          </a:xfrm>
          <a:prstGeom prst="rect">
            <a:avLst/>
          </a:prstGeom>
        </p:spPr>
      </p:pic>
      <p:pic>
        <p:nvPicPr>
          <p:cNvPr id="8" name="Picture 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03201" y="3180927"/>
            <a:ext cx="307340" cy="205740"/>
          </a:xfrm>
          <a:prstGeom prst="rect">
            <a:avLst/>
          </a:prstGeom>
        </p:spPr>
      </p:pic>
      <p:pic>
        <p:nvPicPr>
          <p:cNvPr id="9" name="Picture 8"/>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032653" y="3937001"/>
            <a:ext cx="307340" cy="205740"/>
          </a:xfrm>
          <a:prstGeom prst="rect">
            <a:avLst/>
          </a:prstGeom>
        </p:spPr>
      </p:pic>
      <p:pic>
        <p:nvPicPr>
          <p:cNvPr id="11" name="Picture 10"/>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11458969" y="4927441"/>
            <a:ext cx="256540" cy="200660"/>
          </a:xfrm>
          <a:prstGeom prst="rect">
            <a:avLst/>
          </a:prstGeom>
        </p:spPr>
      </p:pic>
      <p:pic>
        <p:nvPicPr>
          <p:cNvPr id="12" name="Picture 11"/>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7958667" y="2108201"/>
            <a:ext cx="264160" cy="200660"/>
          </a:xfrm>
          <a:prstGeom prst="rect">
            <a:avLst/>
          </a:prstGeom>
        </p:spPr>
      </p:pic>
      <p:sp>
        <p:nvSpPr>
          <p:cNvPr id="17" name="Rectangle 16"/>
          <p:cNvSpPr/>
          <p:nvPr/>
        </p:nvSpPr>
        <p:spPr>
          <a:xfrm>
            <a:off x="10567314" y="6410291"/>
            <a:ext cx="1537600" cy="307777"/>
          </a:xfrm>
          <a:prstGeom prst="rect">
            <a:avLst/>
          </a:prstGeom>
        </p:spPr>
        <p:txBody>
          <a:bodyPr wrap="none">
            <a:spAutoFit/>
          </a:bodyPr>
          <a:lstStyle/>
          <a:p>
            <a:r>
              <a:rPr lang="en-US" dirty="0" smtClean="0"/>
              <a:t>From Andrew Ng</a:t>
            </a:r>
            <a:endParaRPr lang="en-US" dirty="0"/>
          </a:p>
        </p:txBody>
      </p:sp>
      <p:sp>
        <p:nvSpPr>
          <p:cNvPr id="16" name="TextBox 15"/>
          <p:cNvSpPr txBox="1"/>
          <p:nvPr/>
        </p:nvSpPr>
        <p:spPr>
          <a:xfrm>
            <a:off x="419463" y="1324939"/>
            <a:ext cx="4827451" cy="523220"/>
          </a:xfrm>
          <a:prstGeom prst="rect">
            <a:avLst/>
          </a:prstGeom>
          <a:noFill/>
        </p:spPr>
        <p:txBody>
          <a:bodyPr wrap="square" rtlCol="0">
            <a:spAutoFit/>
          </a:bodyPr>
          <a:lstStyle/>
          <a:p>
            <a:r>
              <a:rPr lang="en-US" sz="2800" dirty="0" smtClean="0">
                <a:latin typeface="Calibri" panose="020F0502020204030204" pitchFamily="34" charset="0"/>
                <a:cs typeface="Calibri" panose="020F0502020204030204" pitchFamily="34" charset="0"/>
              </a:rPr>
              <a:t>Data Compression:</a:t>
            </a:r>
            <a:endParaRPr lang="en-US" sz="2800" dirty="0">
              <a:latin typeface="Calibri" panose="020F0502020204030204" pitchFamily="34" charset="0"/>
              <a:cs typeface="Calibri" panose="020F0502020204030204" pitchFamily="34" charset="0"/>
            </a:endParaRPr>
          </a:p>
        </p:txBody>
      </p:sp>
      <p:sp>
        <p:nvSpPr>
          <p:cNvPr id="18" name="Rectangle 2"/>
          <p:cNvSpPr txBox="1">
            <a:spLocks noChangeArrowheads="1"/>
          </p:cNvSpPr>
          <p:nvPr/>
        </p:nvSpPr>
        <p:spPr>
          <a:xfrm>
            <a:off x="803367" y="164829"/>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cxnSp>
        <p:nvCxnSpPr>
          <p:cNvPr id="19"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Tree>
    <p:extLst>
      <p:ext uri="{BB962C8B-B14F-4D97-AF65-F5344CB8AC3E}">
        <p14:creationId xmlns:p14="http://schemas.microsoft.com/office/powerpoint/2010/main" val="18812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image14"/>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2534194" y="1115570"/>
            <a:ext cx="7436393" cy="5742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Rectangle 2"/>
          <p:cNvSpPr txBox="1">
            <a:spLocks noChangeArrowheads="1"/>
          </p:cNvSpPr>
          <p:nvPr/>
        </p:nvSpPr>
        <p:spPr>
          <a:xfrm>
            <a:off x="803367" y="128970"/>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cxnSp>
        <p:nvCxnSpPr>
          <p:cNvPr id="4" name="Google Shape;91;p1"/>
          <p:cNvCxnSpPr/>
          <p:nvPr/>
        </p:nvCxnSpPr>
        <p:spPr>
          <a:xfrm>
            <a:off x="764821" y="1164321"/>
            <a:ext cx="11008132" cy="8533"/>
          </a:xfrm>
          <a:prstGeom prst="straightConnector1">
            <a:avLst/>
          </a:prstGeom>
          <a:noFill/>
          <a:ln w="9525" cap="flat" cmpd="sng">
            <a:solidFill>
              <a:srgbClr val="0000FF"/>
            </a:solidFill>
            <a:prstDash val="solid"/>
            <a:round/>
            <a:headEnd type="none" w="med" len="med"/>
            <a:tailEnd type="none" w="med" len="med"/>
          </a:ln>
        </p:spPr>
      </p:cxnSp>
      <p:sp>
        <p:nvSpPr>
          <p:cNvPr id="5" name="TextBox 4"/>
          <p:cNvSpPr txBox="1"/>
          <p:nvPr/>
        </p:nvSpPr>
        <p:spPr>
          <a:xfrm>
            <a:off x="419463" y="1324939"/>
            <a:ext cx="4827451" cy="523220"/>
          </a:xfrm>
          <a:prstGeom prst="rect">
            <a:avLst/>
          </a:prstGeom>
          <a:noFill/>
        </p:spPr>
        <p:txBody>
          <a:bodyPr wrap="square" rtlCol="0">
            <a:spAutoFit/>
          </a:bodyPr>
          <a:lstStyle/>
          <a:p>
            <a:r>
              <a:rPr lang="en-US" sz="2800" dirty="0" smtClean="0">
                <a:latin typeface="Calibri" panose="020F0502020204030204" pitchFamily="34" charset="0"/>
                <a:cs typeface="Calibri" panose="020F0502020204030204" pitchFamily="34" charset="0"/>
              </a:rPr>
              <a:t>PCA algorithm steps:</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738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603069" y="1384029"/>
            <a:ext cx="3420291" cy="610236"/>
          </a:xfrm>
        </p:spPr>
        <p:txBody>
          <a:bodyPr anchor="ctr">
            <a:normAutofit/>
          </a:bodyPr>
          <a:lstStyle/>
          <a:p>
            <a:pPr eaLnBrk="1" hangingPunct="1"/>
            <a:r>
              <a:rPr lang="en-US" altLang="en-US" sz="2400" b="1" dirty="0" smtClean="0"/>
              <a:t>Example:</a:t>
            </a:r>
          </a:p>
        </p:txBody>
      </p:sp>
      <p:sp>
        <p:nvSpPr>
          <p:cNvPr id="53251" name="Rectangle 6"/>
          <p:cNvSpPr>
            <a:spLocks noChangeArrowheads="1"/>
          </p:cNvSpPr>
          <p:nvPr/>
        </p:nvSpPr>
        <p:spPr bwMode="auto">
          <a:xfrm>
            <a:off x="5344341" y="1144316"/>
            <a:ext cx="49530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algn="ctr">
              <a:spcBef>
                <a:spcPct val="0"/>
              </a:spcBef>
              <a:buClrTx/>
              <a:buFontTx/>
              <a:buNone/>
            </a:pPr>
            <a:r>
              <a:rPr lang="en-US" altLang="en-US" sz="2400" dirty="0">
                <a:solidFill>
                  <a:srgbClr val="000000"/>
                </a:solidFill>
                <a:cs typeface="Arial" panose="020B0604020202020204" pitchFamily="34" charset="0"/>
              </a:rPr>
              <a:t>Top eigenvectors: u</a:t>
            </a:r>
            <a:r>
              <a:rPr lang="en-US" altLang="en-US" sz="2400" baseline="-25000" dirty="0">
                <a:solidFill>
                  <a:srgbClr val="000000"/>
                </a:solidFill>
                <a:cs typeface="Arial" panose="020B0604020202020204" pitchFamily="34" charset="0"/>
              </a:rPr>
              <a:t>1</a:t>
            </a:r>
            <a:r>
              <a:rPr lang="en-US" altLang="en-US" sz="2400" dirty="0">
                <a:solidFill>
                  <a:srgbClr val="000000"/>
                </a:solidFill>
                <a:cs typeface="Arial" panose="020B0604020202020204" pitchFamily="34" charset="0"/>
              </a:rPr>
              <a:t>,…</a:t>
            </a:r>
            <a:r>
              <a:rPr lang="en-US" altLang="en-US" sz="2400" dirty="0" err="1">
                <a:solidFill>
                  <a:srgbClr val="000000"/>
                </a:solidFill>
                <a:cs typeface="Arial" panose="020B0604020202020204" pitchFamily="34" charset="0"/>
              </a:rPr>
              <a:t>u</a:t>
            </a:r>
            <a:r>
              <a:rPr lang="en-US" altLang="en-US" sz="2400" baseline="-25000" dirty="0" err="1">
                <a:solidFill>
                  <a:srgbClr val="000000"/>
                </a:solidFill>
                <a:cs typeface="Arial" panose="020B0604020202020204" pitchFamily="34" charset="0"/>
              </a:rPr>
              <a:t>k</a:t>
            </a:r>
            <a:endParaRPr lang="en-US" altLang="en-US" sz="2400" baseline="-25000" dirty="0">
              <a:solidFill>
                <a:srgbClr val="000000"/>
              </a:solidFill>
              <a:cs typeface="Arial" panose="020B0604020202020204" pitchFamily="34" charset="0"/>
            </a:endParaRPr>
          </a:p>
          <a:p>
            <a:pPr algn="ctr">
              <a:spcBef>
                <a:spcPct val="0"/>
              </a:spcBef>
              <a:buClrTx/>
              <a:buFontTx/>
              <a:buNone/>
            </a:pPr>
            <a:r>
              <a:rPr lang="en-US" altLang="en-US" sz="1800" dirty="0">
                <a:solidFill>
                  <a:srgbClr val="000000"/>
                </a:solidFill>
                <a:cs typeface="Arial" panose="020B0604020202020204" pitchFamily="34" charset="0"/>
              </a:rPr>
              <a:t>(</a:t>
            </a:r>
            <a:r>
              <a:rPr lang="en-US" altLang="en-US" sz="1800" dirty="0">
                <a:solidFill>
                  <a:srgbClr val="FF0000"/>
                </a:solidFill>
                <a:cs typeface="Arial" panose="020B0604020202020204" pitchFamily="34" charset="0"/>
              </a:rPr>
              <a:t>visualized</a:t>
            </a:r>
            <a:r>
              <a:rPr lang="en-US" altLang="en-US" sz="1800" dirty="0">
                <a:solidFill>
                  <a:srgbClr val="000000"/>
                </a:solidFill>
                <a:cs typeface="Arial" panose="020B0604020202020204" pitchFamily="34" charset="0"/>
              </a:rPr>
              <a:t> as an image - </a:t>
            </a:r>
            <a:r>
              <a:rPr lang="en-US" altLang="en-US" sz="1800" dirty="0" err="1">
                <a:solidFill>
                  <a:srgbClr val="FF0000"/>
                </a:solidFill>
                <a:cs typeface="Arial" panose="020B0604020202020204" pitchFamily="34" charset="0"/>
              </a:rPr>
              <a:t>eigenfaces</a:t>
            </a:r>
            <a:r>
              <a:rPr lang="en-US" altLang="en-US" sz="1800" dirty="0">
                <a:solidFill>
                  <a:srgbClr val="000000"/>
                </a:solidFill>
                <a:cs typeface="Arial" panose="020B0604020202020204" pitchFamily="34" charset="0"/>
              </a:rPr>
              <a:t>)</a:t>
            </a:r>
          </a:p>
        </p:txBody>
      </p:sp>
      <p:sp>
        <p:nvSpPr>
          <p:cNvPr id="53252" name="Rectangle 7"/>
          <p:cNvSpPr>
            <a:spLocks noChangeArrowheads="1"/>
          </p:cNvSpPr>
          <p:nvPr/>
        </p:nvSpPr>
        <p:spPr bwMode="auto">
          <a:xfrm>
            <a:off x="2736850" y="2362201"/>
            <a:ext cx="17922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a:spcBef>
                <a:spcPct val="0"/>
              </a:spcBef>
              <a:buClrTx/>
              <a:buFontTx/>
              <a:buNone/>
            </a:pPr>
            <a:r>
              <a:rPr lang="en-US" altLang="en-US" sz="2400">
                <a:solidFill>
                  <a:srgbClr val="000000"/>
                </a:solidFill>
                <a:cs typeface="Arial" panose="020B0604020202020204" pitchFamily="34" charset="0"/>
              </a:rPr>
              <a:t>Mean face: </a:t>
            </a:r>
          </a:p>
        </p:txBody>
      </p:sp>
      <p:pic>
        <p:nvPicPr>
          <p:cNvPr id="5325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2971800"/>
            <a:ext cx="21209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4342" y="1992086"/>
            <a:ext cx="4800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3255" name="Object 1"/>
          <p:cNvGraphicFramePr>
            <a:graphicFrameLocks noChangeAspect="1"/>
          </p:cNvGraphicFramePr>
          <p:nvPr/>
        </p:nvGraphicFramePr>
        <p:xfrm>
          <a:off x="4384675" y="2443163"/>
          <a:ext cx="249238" cy="298450"/>
        </p:xfrm>
        <a:graphic>
          <a:graphicData uri="http://schemas.openxmlformats.org/presentationml/2006/ole">
            <mc:AlternateContent xmlns:mc="http://schemas.openxmlformats.org/markup-compatibility/2006">
              <mc:Choice xmlns:v="urn:schemas-microsoft-com:vml" Requires="v">
                <p:oleObj spid="_x0000_s62540" name="Equation" r:id="rId6" imgW="126835" imgH="152202" progId="Equation.DSMT4">
                  <p:embed/>
                </p:oleObj>
              </mc:Choice>
              <mc:Fallback>
                <p:oleObj name="Equation" r:id="rId6" imgW="126835" imgH="152202" progId="Equation.DSMT4">
                  <p:embed/>
                  <p:pic>
                    <p:nvPicPr>
                      <p:cNvPr id="53255"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4675" y="2443163"/>
                        <a:ext cx="249238"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6" name="TextBox 1"/>
          <p:cNvSpPr txBox="1">
            <a:spLocks noChangeArrowheads="1"/>
          </p:cNvSpPr>
          <p:nvPr/>
        </p:nvSpPr>
        <p:spPr bwMode="auto">
          <a:xfrm>
            <a:off x="5294314" y="1881188"/>
            <a:ext cx="3206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a:spcBef>
                <a:spcPct val="0"/>
              </a:spcBef>
              <a:buClrTx/>
              <a:buFontTx/>
              <a:buNone/>
            </a:pPr>
            <a:r>
              <a:rPr lang="en-US" altLang="en-US" sz="1200">
                <a:solidFill>
                  <a:schemeClr val="tx1"/>
                </a:solidFill>
                <a:latin typeface="Times New Roman" panose="02020603050405020304" pitchFamily="18" charset="0"/>
              </a:rPr>
              <a:t>u</a:t>
            </a:r>
            <a:r>
              <a:rPr lang="en-US" altLang="en-US" sz="1200" baseline="-25000">
                <a:solidFill>
                  <a:schemeClr val="tx1"/>
                </a:solidFill>
                <a:latin typeface="Times New Roman" panose="02020603050405020304" pitchFamily="18" charset="0"/>
              </a:rPr>
              <a:t>1</a:t>
            </a:r>
            <a:endParaRPr lang="en-US" altLang="en-US" sz="1200">
              <a:solidFill>
                <a:schemeClr val="tx1"/>
              </a:solidFill>
              <a:latin typeface="Times New Roman" panose="02020603050405020304" pitchFamily="18" charset="0"/>
            </a:endParaRPr>
          </a:p>
        </p:txBody>
      </p:sp>
      <p:sp>
        <p:nvSpPr>
          <p:cNvPr id="53257" name="TextBox 9"/>
          <p:cNvSpPr txBox="1">
            <a:spLocks noChangeArrowheads="1"/>
          </p:cNvSpPr>
          <p:nvPr/>
        </p:nvSpPr>
        <p:spPr bwMode="auto">
          <a:xfrm>
            <a:off x="5873751" y="1865314"/>
            <a:ext cx="320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a:spcBef>
                <a:spcPct val="0"/>
              </a:spcBef>
              <a:buClrTx/>
              <a:buFontTx/>
              <a:buNone/>
            </a:pPr>
            <a:r>
              <a:rPr lang="en-US" altLang="en-US" sz="1200">
                <a:solidFill>
                  <a:schemeClr val="tx1"/>
                </a:solidFill>
                <a:latin typeface="Times New Roman" panose="02020603050405020304" pitchFamily="18" charset="0"/>
              </a:rPr>
              <a:t>u</a:t>
            </a:r>
            <a:r>
              <a:rPr lang="en-US" altLang="en-US" sz="1200" baseline="-25000">
                <a:solidFill>
                  <a:schemeClr val="tx1"/>
                </a:solidFill>
                <a:latin typeface="Times New Roman" panose="02020603050405020304" pitchFamily="18" charset="0"/>
              </a:rPr>
              <a:t>2</a:t>
            </a:r>
            <a:endParaRPr lang="en-US" altLang="en-US" sz="1200">
              <a:solidFill>
                <a:schemeClr val="tx1"/>
              </a:solidFill>
              <a:latin typeface="Times New Roman" panose="02020603050405020304" pitchFamily="18" charset="0"/>
            </a:endParaRPr>
          </a:p>
        </p:txBody>
      </p:sp>
      <p:sp>
        <p:nvSpPr>
          <p:cNvPr id="53258" name="TextBox 10"/>
          <p:cNvSpPr txBox="1">
            <a:spLocks noChangeArrowheads="1"/>
          </p:cNvSpPr>
          <p:nvPr/>
        </p:nvSpPr>
        <p:spPr bwMode="auto">
          <a:xfrm>
            <a:off x="6508751" y="1868489"/>
            <a:ext cx="320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000000"/>
              </a:buClr>
              <a:buChar char="•"/>
              <a:defRPr sz="2800">
                <a:solidFill>
                  <a:schemeClr val="bg2"/>
                </a:solidFill>
                <a:latin typeface="Arial" panose="020B0604020202020204" pitchFamily="34" charset="0"/>
              </a:defRPr>
            </a:lvl1pPr>
            <a:lvl2pPr marL="742950" indent="-285750">
              <a:spcBef>
                <a:spcPct val="20000"/>
              </a:spcBef>
              <a:buClr>
                <a:srgbClr val="000000"/>
              </a:buClr>
              <a:buFont typeface="Arial" panose="020B0604020202020204" pitchFamily="34" charset="0"/>
              <a:buChar char="−"/>
              <a:defRPr sz="2400">
                <a:solidFill>
                  <a:schemeClr val="bg2"/>
                </a:solidFill>
                <a:latin typeface="Arial" panose="020B0604020202020204" pitchFamily="34" charset="0"/>
              </a:defRPr>
            </a:lvl2pPr>
            <a:lvl3pPr marL="11430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3pPr>
            <a:lvl4pPr marL="16002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4pPr>
            <a:lvl5pPr marL="2057400" indent="-228600">
              <a:spcBef>
                <a:spcPct val="20000"/>
              </a:spcBef>
              <a:buClr>
                <a:srgbClr val="000000"/>
              </a:buClr>
              <a:buFont typeface="Arial" panose="020B0604020202020204" pitchFamily="34" charset="0"/>
              <a:buChar char="−"/>
              <a:defRPr sz="2000">
                <a:solidFill>
                  <a:schemeClr val="bg2"/>
                </a:solidFill>
                <a:latin typeface="Arial" panose="020B0604020202020204" pitchFamily="34" charset="0"/>
              </a:defRPr>
            </a:lvl5pPr>
            <a:lvl6pPr marL="2514600" indent="-22860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6pPr>
            <a:lvl7pPr marL="2971800" indent="-22860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7pPr>
            <a:lvl8pPr marL="3429000" indent="-22860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8pPr>
            <a:lvl9pPr marL="3886200" indent="-228600" eaLnBrk="0" fontAlgn="base" hangingPunct="0">
              <a:spcBef>
                <a:spcPct val="20000"/>
              </a:spcBef>
              <a:spcAft>
                <a:spcPct val="0"/>
              </a:spcAft>
              <a:buClr>
                <a:srgbClr val="000000"/>
              </a:buClr>
              <a:buFont typeface="Arial" panose="020B0604020202020204" pitchFamily="34" charset="0"/>
              <a:buChar char="−"/>
              <a:defRPr sz="2000">
                <a:solidFill>
                  <a:schemeClr val="bg2"/>
                </a:solidFill>
                <a:latin typeface="Arial" panose="020B0604020202020204" pitchFamily="34" charset="0"/>
              </a:defRPr>
            </a:lvl9pPr>
          </a:lstStyle>
          <a:p>
            <a:pPr>
              <a:spcBef>
                <a:spcPct val="0"/>
              </a:spcBef>
              <a:buClrTx/>
              <a:buFontTx/>
              <a:buNone/>
            </a:pPr>
            <a:r>
              <a:rPr lang="en-US" altLang="en-US" sz="1200">
                <a:solidFill>
                  <a:schemeClr val="tx1"/>
                </a:solidFill>
                <a:latin typeface="Times New Roman" panose="02020603050405020304" pitchFamily="18" charset="0"/>
              </a:rPr>
              <a:t>u</a:t>
            </a:r>
            <a:r>
              <a:rPr lang="en-US" altLang="en-US" sz="1200" baseline="-25000">
                <a:solidFill>
                  <a:schemeClr val="tx1"/>
                </a:solidFill>
                <a:latin typeface="Times New Roman" panose="02020603050405020304" pitchFamily="18" charset="0"/>
              </a:rPr>
              <a:t>3</a:t>
            </a:r>
            <a:endParaRPr lang="en-US" altLang="en-US" sz="1200">
              <a:solidFill>
                <a:schemeClr val="tx1"/>
              </a:solidFill>
              <a:latin typeface="Times New Roman" panose="02020603050405020304" pitchFamily="18" charset="0"/>
            </a:endParaRPr>
          </a:p>
        </p:txBody>
      </p:sp>
      <p:sp>
        <p:nvSpPr>
          <p:cNvPr id="11" name="Rectangle 2"/>
          <p:cNvSpPr txBox="1">
            <a:spLocks noChangeArrowheads="1"/>
          </p:cNvSpPr>
          <p:nvPr/>
        </p:nvSpPr>
        <p:spPr>
          <a:xfrm>
            <a:off x="803367" y="111552"/>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cxnSp>
        <p:nvCxnSpPr>
          <p:cNvPr id="12" name="Google Shape;91;p1"/>
          <p:cNvCxnSpPr/>
          <p:nvPr/>
        </p:nvCxnSpPr>
        <p:spPr>
          <a:xfrm>
            <a:off x="764821" y="1146903"/>
            <a:ext cx="11008132" cy="8533"/>
          </a:xfrm>
          <a:prstGeom prst="straightConnector1">
            <a:avLst/>
          </a:prstGeom>
          <a:noFill/>
          <a:ln w="9525" cap="flat" cmpd="sng">
            <a:solidFill>
              <a:srgbClr val="0000FF"/>
            </a:solidFill>
            <a:prstDash val="solid"/>
            <a:round/>
            <a:headEnd type="none" w="med" len="med"/>
            <a:tailEnd type="none" w="med" len="med"/>
          </a:ln>
        </p:spPr>
      </p:cxnSp>
    </p:spTree>
    <p:extLst>
      <p:ext uri="{BB962C8B-B14F-4D97-AF65-F5344CB8AC3E}">
        <p14:creationId xmlns:p14="http://schemas.microsoft.com/office/powerpoint/2010/main" val="17195783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8776" y="1237129"/>
            <a:ext cx="8233801" cy="5476825"/>
          </a:xfrm>
          <a:prstGeom prst="rect">
            <a:avLst/>
          </a:prstGeom>
        </p:spPr>
      </p:pic>
      <p:sp>
        <p:nvSpPr>
          <p:cNvPr id="3" name="Rectangle 2"/>
          <p:cNvSpPr txBox="1">
            <a:spLocks noChangeArrowheads="1"/>
          </p:cNvSpPr>
          <p:nvPr/>
        </p:nvSpPr>
        <p:spPr>
          <a:xfrm>
            <a:off x="803367" y="111552"/>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cxnSp>
        <p:nvCxnSpPr>
          <p:cNvPr id="5" name="Google Shape;91;p1"/>
          <p:cNvCxnSpPr/>
          <p:nvPr/>
        </p:nvCxnSpPr>
        <p:spPr>
          <a:xfrm>
            <a:off x="764821" y="1146903"/>
            <a:ext cx="11008132" cy="8533"/>
          </a:xfrm>
          <a:prstGeom prst="straightConnector1">
            <a:avLst/>
          </a:prstGeom>
          <a:noFill/>
          <a:ln w="9525" cap="flat" cmpd="sng">
            <a:solidFill>
              <a:srgbClr val="0000FF"/>
            </a:solidFill>
            <a:prstDash val="solid"/>
            <a:round/>
            <a:headEnd type="none" w="med" len="med"/>
            <a:tailEnd type="none" w="med" len="med"/>
          </a:ln>
        </p:spPr>
      </p:cxnSp>
    </p:spTree>
    <p:extLst>
      <p:ext uri="{BB962C8B-B14F-4D97-AF65-F5344CB8AC3E}">
        <p14:creationId xmlns:p14="http://schemas.microsoft.com/office/powerpoint/2010/main" val="1135051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686" y="1244770"/>
            <a:ext cx="7315200" cy="5482416"/>
          </a:xfrm>
          <a:prstGeom prst="rect">
            <a:avLst/>
          </a:prstGeom>
        </p:spPr>
      </p:pic>
      <p:sp>
        <p:nvSpPr>
          <p:cNvPr id="3" name="Rectangle 2"/>
          <p:cNvSpPr txBox="1">
            <a:spLocks noChangeArrowheads="1"/>
          </p:cNvSpPr>
          <p:nvPr/>
        </p:nvSpPr>
        <p:spPr>
          <a:xfrm>
            <a:off x="803367" y="128970"/>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cxnSp>
        <p:nvCxnSpPr>
          <p:cNvPr id="5" name="Google Shape;91;p1"/>
          <p:cNvCxnSpPr/>
          <p:nvPr/>
        </p:nvCxnSpPr>
        <p:spPr>
          <a:xfrm>
            <a:off x="764821" y="1164321"/>
            <a:ext cx="11008132" cy="8533"/>
          </a:xfrm>
          <a:prstGeom prst="straightConnector1">
            <a:avLst/>
          </a:prstGeom>
          <a:noFill/>
          <a:ln w="9525" cap="flat" cmpd="sng">
            <a:solidFill>
              <a:srgbClr val="0000FF"/>
            </a:solidFill>
            <a:prstDash val="solid"/>
            <a:round/>
            <a:headEnd type="none" w="med" len="med"/>
            <a:tailEnd type="none" w="med" len="med"/>
          </a:ln>
        </p:spPr>
      </p:cxnSp>
      <p:cxnSp>
        <p:nvCxnSpPr>
          <p:cNvPr id="7" name="Google Shape;91;p1"/>
          <p:cNvCxnSpPr/>
          <p:nvPr/>
        </p:nvCxnSpPr>
        <p:spPr>
          <a:xfrm>
            <a:off x="764821" y="1146904"/>
            <a:ext cx="11008132" cy="8533"/>
          </a:xfrm>
          <a:prstGeom prst="straightConnector1">
            <a:avLst/>
          </a:prstGeom>
          <a:noFill/>
          <a:ln w="9525" cap="flat" cmpd="sng">
            <a:solidFill>
              <a:srgbClr val="0000FF"/>
            </a:solidFill>
            <a:prstDash val="solid"/>
            <a:round/>
            <a:headEnd type="none" w="med" len="med"/>
            <a:tailEnd type="none" w="med" len="med"/>
          </a:ln>
        </p:spPr>
      </p:cxnSp>
    </p:spTree>
    <p:extLst>
      <p:ext uri="{BB962C8B-B14F-4D97-AF65-F5344CB8AC3E}">
        <p14:creationId xmlns:p14="http://schemas.microsoft.com/office/powerpoint/2010/main" val="3341226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759823" y="1375320"/>
            <a:ext cx="10515600" cy="627652"/>
          </a:xfrm>
        </p:spPr>
        <p:txBody>
          <a:bodyPr anchor="ctr">
            <a:normAutofit fontScale="90000"/>
          </a:bodyPr>
          <a:lstStyle/>
          <a:p>
            <a:pPr eaLnBrk="1" hangingPunct="1"/>
            <a:r>
              <a:rPr lang="en-US" altLang="en-US" sz="2400" b="1" dirty="0" smtClean="0"/>
              <a:t>Example</a:t>
            </a:r>
            <a:r>
              <a:rPr lang="en-US" altLang="en-US" sz="2400" dirty="0" smtClean="0"/>
              <a:t>: There are 400 face images in the Olivetti Face Dataset (40 individuals and 10 </a:t>
            </a:r>
            <a:br>
              <a:rPr lang="en-US" altLang="en-US" sz="2400" dirty="0" smtClean="0"/>
            </a:br>
            <a:r>
              <a:rPr lang="en-US" altLang="en-US" sz="2400" dirty="0"/>
              <a:t> </a:t>
            </a:r>
            <a:r>
              <a:rPr lang="en-US" altLang="en-US" sz="2400" dirty="0" smtClean="0"/>
              <a:t>                 different poses for each individual) </a:t>
            </a:r>
          </a:p>
        </p:txBody>
      </p:sp>
      <p:sp>
        <p:nvSpPr>
          <p:cNvPr id="51203" name="Rectangle 3"/>
          <p:cNvSpPr>
            <a:spLocks noGrp="1" noChangeArrowheads="1"/>
          </p:cNvSpPr>
          <p:nvPr>
            <p:ph type="body" idx="4294967295"/>
          </p:nvPr>
        </p:nvSpPr>
        <p:spPr>
          <a:xfrm>
            <a:off x="104502" y="3148148"/>
            <a:ext cx="2899956" cy="770709"/>
          </a:xfrm>
        </p:spPr>
        <p:txBody>
          <a:bodyPr>
            <a:noAutofit/>
          </a:bodyPr>
          <a:lstStyle/>
          <a:p>
            <a:pPr algn="ctr" eaLnBrk="1" hangingPunct="1">
              <a:buFontTx/>
              <a:buNone/>
            </a:pPr>
            <a:r>
              <a:rPr lang="en-US" altLang="en-US" sz="1800" dirty="0" smtClean="0"/>
              <a:t>Sample images from </a:t>
            </a:r>
          </a:p>
          <a:p>
            <a:pPr algn="ctr" eaLnBrk="1" hangingPunct="1">
              <a:buFontTx/>
              <a:buNone/>
            </a:pPr>
            <a:r>
              <a:rPr lang="en-US" altLang="en-US" sz="1800" dirty="0" smtClean="0"/>
              <a:t>the Olivetti Face Dataset</a:t>
            </a:r>
            <a:endParaRPr lang="en-US" altLang="en-US" sz="2400" baseline="-25000" dirty="0" smtClean="0"/>
          </a:p>
        </p:txBody>
      </p:sp>
      <p:pic>
        <p:nvPicPr>
          <p:cNvPr id="5120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0181" y="2492826"/>
            <a:ext cx="4012475" cy="401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Arrow 1"/>
          <p:cNvSpPr/>
          <p:nvPr/>
        </p:nvSpPr>
        <p:spPr>
          <a:xfrm>
            <a:off x="2987039" y="3596641"/>
            <a:ext cx="531223" cy="252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txBox="1">
            <a:spLocks noChangeArrowheads="1"/>
          </p:cNvSpPr>
          <p:nvPr/>
        </p:nvSpPr>
        <p:spPr>
          <a:xfrm>
            <a:off x="803367" y="111553"/>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cxnSp>
        <p:nvCxnSpPr>
          <p:cNvPr id="7" name="Google Shape;91;p1"/>
          <p:cNvCxnSpPr/>
          <p:nvPr/>
        </p:nvCxnSpPr>
        <p:spPr>
          <a:xfrm>
            <a:off x="764821" y="1146904"/>
            <a:ext cx="11008132" cy="8533"/>
          </a:xfrm>
          <a:prstGeom prst="straightConnector1">
            <a:avLst/>
          </a:prstGeom>
          <a:noFill/>
          <a:ln w="9525" cap="flat" cmpd="sng">
            <a:solidFill>
              <a:srgbClr val="0000FF"/>
            </a:solidFill>
            <a:prstDash val="solid"/>
            <a:round/>
            <a:headEnd type="none" w="med" len="med"/>
            <a:tailEnd type="none" w="med" len="med"/>
          </a:ln>
        </p:spPr>
      </p:cxnSp>
      <p:sp>
        <p:nvSpPr>
          <p:cNvPr id="8" name="Rectangle 3"/>
          <p:cNvSpPr txBox="1">
            <a:spLocks noChangeArrowheads="1"/>
          </p:cNvSpPr>
          <p:nvPr/>
        </p:nvSpPr>
        <p:spPr>
          <a:xfrm>
            <a:off x="8081556" y="2481942"/>
            <a:ext cx="3831772" cy="59653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ctr">
              <a:buFontTx/>
              <a:buNone/>
            </a:pPr>
            <a:r>
              <a:rPr lang="en-US" altLang="en-US" sz="1600" dirty="0" smtClean="0"/>
              <a:t>10 different face poses for the first person</a:t>
            </a:r>
            <a:endParaRPr lang="en-US" altLang="en-US" sz="2000" baseline="-25000" dirty="0" smtClean="0"/>
          </a:p>
        </p:txBody>
      </p:sp>
      <p:sp>
        <p:nvSpPr>
          <p:cNvPr id="3" name="Oval 2"/>
          <p:cNvSpPr/>
          <p:nvPr/>
        </p:nvSpPr>
        <p:spPr>
          <a:xfrm>
            <a:off x="3378926" y="2342605"/>
            <a:ext cx="4415246" cy="6096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7824652" y="2612572"/>
            <a:ext cx="265612" cy="2917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618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4708981"/>
          </a:xfrm>
          <a:prstGeom prst="rect">
            <a:avLst/>
          </a:prstGeom>
        </p:spPr>
        <p:txBody>
          <a:bodyPr wrap="square">
            <a:spAutoFit/>
          </a:bodyPr>
          <a:lstStyle/>
          <a:p>
            <a:r>
              <a:rPr lang="en-US" sz="2000" b="1" dirty="0" smtClean="0">
                <a:latin typeface="Calibri" panose="020F0502020204030204" pitchFamily="34" charset="0"/>
                <a:cs typeface="Calibri" panose="020F0502020204030204" pitchFamily="34" charset="0"/>
              </a:rPr>
              <a:t>Example 1</a:t>
            </a:r>
            <a:r>
              <a:rPr lang="en-US" sz="2000" dirty="0" smtClean="0">
                <a:latin typeface="Calibri" panose="020F0502020204030204" pitchFamily="34" charset="0"/>
                <a:cs typeface="Calibri" panose="020F0502020204030204" pitchFamily="34" charset="0"/>
              </a:rPr>
              <a:t>: Using PCA algorithm manually in Python.</a:t>
            </a: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3"/>
          <a:stretch>
            <a:fillRect/>
          </a:stretch>
        </p:blipFill>
        <p:spPr>
          <a:xfrm>
            <a:off x="6213973" y="1366838"/>
            <a:ext cx="4867275" cy="5343525"/>
          </a:xfrm>
          <a:prstGeom prst="rect">
            <a:avLst/>
          </a:prstGeom>
        </p:spPr>
      </p:pic>
      <p:sp>
        <p:nvSpPr>
          <p:cNvPr id="6" name="Rectangle 2"/>
          <p:cNvSpPr txBox="1">
            <a:spLocks noChangeArrowheads="1"/>
          </p:cNvSpPr>
          <p:nvPr/>
        </p:nvSpPr>
        <p:spPr>
          <a:xfrm>
            <a:off x="803367" y="164829"/>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cxnSp>
        <p:nvCxnSpPr>
          <p:cNvPr id="7"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8" name="Rectangle 2"/>
          <p:cNvSpPr txBox="1">
            <a:spLocks noChangeArrowheads="1"/>
          </p:cNvSpPr>
          <p:nvPr/>
        </p:nvSpPr>
        <p:spPr>
          <a:xfrm>
            <a:off x="803367" y="147411"/>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cxnSp>
        <p:nvCxnSpPr>
          <p:cNvPr id="11" name="Google Shape;91;p1"/>
          <p:cNvCxnSpPr/>
          <p:nvPr/>
        </p:nvCxnSpPr>
        <p:spPr>
          <a:xfrm>
            <a:off x="764821" y="1182762"/>
            <a:ext cx="11008132" cy="8533"/>
          </a:xfrm>
          <a:prstGeom prst="straightConnector1">
            <a:avLst/>
          </a:prstGeom>
          <a:noFill/>
          <a:ln w="9525" cap="flat" cmpd="sng">
            <a:solidFill>
              <a:srgbClr val="0000FF"/>
            </a:solidFill>
            <a:prstDash val="solid"/>
            <a:round/>
            <a:headEnd type="none" w="med" len="med"/>
            <a:tailEnd type="none" w="med" len="med"/>
          </a:ln>
        </p:spPr>
      </p:cxnSp>
    </p:spTree>
    <p:extLst>
      <p:ext uri="{BB962C8B-B14F-4D97-AF65-F5344CB8AC3E}">
        <p14:creationId xmlns:p14="http://schemas.microsoft.com/office/powerpoint/2010/main" val="10848640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4708981"/>
          </a:xfrm>
          <a:prstGeom prst="rect">
            <a:avLst/>
          </a:prstGeom>
        </p:spPr>
        <p:txBody>
          <a:bodyPr wrap="square">
            <a:spAutoFit/>
          </a:bodyPr>
          <a:lstStyle/>
          <a:p>
            <a:r>
              <a:rPr lang="en-US" sz="2000" dirty="0" smtClean="0">
                <a:latin typeface="Calibri" panose="020F0502020204030204" pitchFamily="34" charset="0"/>
                <a:cs typeface="Calibri" panose="020F0502020204030204" pitchFamily="34" charset="0"/>
              </a:rPr>
              <a:t>(Cont.) Output:</a:t>
            </a: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3"/>
          <a:stretch>
            <a:fillRect/>
          </a:stretch>
        </p:blipFill>
        <p:spPr>
          <a:xfrm>
            <a:off x="2092777" y="2033860"/>
            <a:ext cx="3445873" cy="3953313"/>
          </a:xfrm>
          <a:prstGeom prst="rect">
            <a:avLst/>
          </a:prstGeom>
        </p:spPr>
      </p:pic>
      <p:sp>
        <p:nvSpPr>
          <p:cNvPr id="6" name="Rectangle 2"/>
          <p:cNvSpPr txBox="1">
            <a:spLocks noChangeArrowheads="1"/>
          </p:cNvSpPr>
          <p:nvPr/>
        </p:nvSpPr>
        <p:spPr>
          <a:xfrm>
            <a:off x="803367" y="147411"/>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cxnSp>
        <p:nvCxnSpPr>
          <p:cNvPr id="7" name="Google Shape;91;p1"/>
          <p:cNvCxnSpPr/>
          <p:nvPr/>
        </p:nvCxnSpPr>
        <p:spPr>
          <a:xfrm>
            <a:off x="764821" y="1182762"/>
            <a:ext cx="11008132" cy="8533"/>
          </a:xfrm>
          <a:prstGeom prst="straightConnector1">
            <a:avLst/>
          </a:prstGeom>
          <a:noFill/>
          <a:ln w="9525" cap="flat" cmpd="sng">
            <a:solidFill>
              <a:srgbClr val="0000FF"/>
            </a:solidFill>
            <a:prstDash val="solid"/>
            <a:round/>
            <a:headEnd type="none" w="med" len="med"/>
            <a:tailEnd type="none" w="med" len="med"/>
          </a:ln>
        </p:spPr>
      </p:cxnSp>
    </p:spTree>
    <p:extLst>
      <p:ext uri="{BB962C8B-B14F-4D97-AF65-F5344CB8AC3E}">
        <p14:creationId xmlns:p14="http://schemas.microsoft.com/office/powerpoint/2010/main" val="17586996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22513" y="1340611"/>
            <a:ext cx="11016343" cy="5410712"/>
          </a:xfrm>
          <a:prstGeom prst="rect">
            <a:avLst/>
          </a:prstGeom>
        </p:spPr>
        <p:txBody>
          <a:bodyPr wrap="square">
            <a:spAutoFit/>
          </a:bodyPr>
          <a:lstStyle/>
          <a:p>
            <a:pPr eaLnBrk="1" hangingPunct="1">
              <a:lnSpc>
                <a:spcPct val="90000"/>
              </a:lnSpc>
            </a:pPr>
            <a:r>
              <a:rPr lang="en-US" altLang="en-US" sz="2800" b="1" dirty="0">
                <a:latin typeface="Calibri" panose="020F0502020204030204" pitchFamily="34" charset="0"/>
                <a:cs typeface="Calibri" panose="020F0502020204030204" pitchFamily="34" charset="0"/>
              </a:rPr>
              <a:t>What is clustering</a:t>
            </a:r>
            <a:r>
              <a:rPr lang="en-US" altLang="en-US" sz="2800" dirty="0">
                <a:latin typeface="Calibri" panose="020F0502020204030204" pitchFamily="34" charset="0"/>
                <a:cs typeface="Calibri" panose="020F0502020204030204" pitchFamily="34" charset="0"/>
              </a:rPr>
              <a:t>?</a:t>
            </a:r>
          </a:p>
          <a:p>
            <a:pPr eaLnBrk="1" hangingPunct="1">
              <a:lnSpc>
                <a:spcPct val="90000"/>
              </a:lnSpc>
            </a:pPr>
            <a:endParaRPr lang="en-US" altLang="en-US" sz="2800" dirty="0" smtClean="0">
              <a:latin typeface="Calibri" panose="020F0502020204030204" pitchFamily="34" charset="0"/>
              <a:cs typeface="Calibri" panose="020F0502020204030204" pitchFamily="34" charset="0"/>
            </a:endParaRPr>
          </a:p>
          <a:p>
            <a:pPr eaLnBrk="1" hangingPunct="1">
              <a:lnSpc>
                <a:spcPct val="90000"/>
              </a:lnSpc>
            </a:pPr>
            <a:r>
              <a:rPr lang="en-US" altLang="en-US" sz="2400" dirty="0" smtClean="0">
                <a:latin typeface="Calibri" panose="020F0502020204030204" pitchFamily="34" charset="0"/>
                <a:cs typeface="Calibri" panose="020F0502020204030204" pitchFamily="34" charset="0"/>
              </a:rPr>
              <a:t>Clustering </a:t>
            </a:r>
            <a:r>
              <a:rPr lang="en-US" altLang="en-US" sz="2400" dirty="0">
                <a:latin typeface="Calibri" panose="020F0502020204030204" pitchFamily="34" charset="0"/>
                <a:cs typeface="Calibri" panose="020F0502020204030204" pitchFamily="34" charset="0"/>
              </a:rPr>
              <a:t>is “the process of organizing objects into groups whose   members are similar in some way”.</a:t>
            </a:r>
            <a:br>
              <a:rPr lang="en-US" altLang="en-US" sz="2400" dirty="0">
                <a:latin typeface="Calibri" panose="020F0502020204030204" pitchFamily="34" charset="0"/>
                <a:cs typeface="Calibri" panose="020F0502020204030204" pitchFamily="34" charset="0"/>
              </a:rPr>
            </a:br>
            <a:endParaRPr lang="en-US" altLang="en-US" sz="2400" dirty="0">
              <a:latin typeface="Calibri" panose="020F0502020204030204" pitchFamily="34" charset="0"/>
              <a:cs typeface="Calibri" panose="020F0502020204030204" pitchFamily="34" charset="0"/>
            </a:endParaRPr>
          </a:p>
          <a:p>
            <a:pPr eaLnBrk="1" hangingPunct="1">
              <a:lnSpc>
                <a:spcPct val="90000"/>
              </a:lnSpc>
            </a:pPr>
            <a:r>
              <a:rPr lang="en-US" altLang="en-US" sz="2400" dirty="0" smtClean="0">
                <a:latin typeface="Calibri" panose="020F0502020204030204" pitchFamily="34" charset="0"/>
                <a:cs typeface="Calibri" panose="020F0502020204030204" pitchFamily="34" charset="0"/>
              </a:rPr>
              <a:t>Clustering </a:t>
            </a:r>
            <a:r>
              <a:rPr lang="en-US" altLang="en-US" sz="2400" dirty="0">
                <a:latin typeface="Calibri" panose="020F0502020204030204" pitchFamily="34" charset="0"/>
                <a:cs typeface="Calibri" panose="020F0502020204030204" pitchFamily="34" charset="0"/>
              </a:rPr>
              <a:t>can be considered the most important unsupervised learning technique; so, as every other problem of this kind, it deals with finding a structure in a collection of </a:t>
            </a:r>
            <a:r>
              <a:rPr lang="en-US" altLang="en-US" sz="2400" u="sng" dirty="0">
                <a:latin typeface="Calibri" panose="020F0502020204030204" pitchFamily="34" charset="0"/>
                <a:cs typeface="Calibri" panose="020F0502020204030204" pitchFamily="34" charset="0"/>
              </a:rPr>
              <a:t>unlabeled data</a:t>
            </a:r>
            <a:r>
              <a:rPr lang="en-US" altLang="en-US" sz="2400" dirty="0" smtClean="0">
                <a:latin typeface="Calibri" panose="020F0502020204030204" pitchFamily="34" charset="0"/>
                <a:cs typeface="Calibri" panose="020F0502020204030204" pitchFamily="34" charset="0"/>
              </a:rPr>
              <a:t>.</a:t>
            </a:r>
          </a:p>
          <a:p>
            <a:pPr eaLnBrk="1" hangingPunct="1">
              <a:lnSpc>
                <a:spcPct val="90000"/>
              </a:lnSpc>
            </a:pPr>
            <a:endParaRPr lang="en-US" altLang="zh-TW"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Major existing clustering methods:</a:t>
            </a:r>
          </a:p>
          <a:p>
            <a:endParaRPr lang="en-US" sz="1200" dirty="0">
              <a:latin typeface="Calibri" panose="020F0502020204030204" pitchFamily="34" charset="0"/>
              <a:cs typeface="Calibri" panose="020F0502020204030204" pitchFamily="34" charset="0"/>
            </a:endParaRPr>
          </a:p>
          <a:p>
            <a:pPr eaLnBrk="1" hangingPunct="1"/>
            <a:r>
              <a:rPr lang="en-US" altLang="en-US" sz="2400" dirty="0">
                <a:latin typeface="Calibri" panose="020F0502020204030204" pitchFamily="34" charset="0"/>
                <a:cs typeface="Calibri" panose="020F0502020204030204" pitchFamily="34" charset="0"/>
              </a:rPr>
              <a:t>    </a:t>
            </a:r>
            <a:r>
              <a:rPr lang="en-US" altLang="en-US" sz="2400" dirty="0" smtClean="0">
                <a:latin typeface="Calibri" panose="020F0502020204030204" pitchFamily="34" charset="0"/>
                <a:cs typeface="Calibri" panose="020F0502020204030204" pitchFamily="34" charset="0"/>
              </a:rPr>
              <a:t>  Distance-based</a:t>
            </a:r>
            <a:endParaRPr lang="en-US" altLang="en-US" sz="2400" dirty="0">
              <a:latin typeface="Calibri" panose="020F0502020204030204" pitchFamily="34" charset="0"/>
              <a:cs typeface="Calibri" panose="020F0502020204030204" pitchFamily="34" charset="0"/>
            </a:endParaRPr>
          </a:p>
          <a:p>
            <a:pPr eaLnBrk="1" hangingPunct="1"/>
            <a:r>
              <a:rPr lang="en-US" altLang="en-US" sz="2400" dirty="0">
                <a:latin typeface="Calibri" panose="020F0502020204030204" pitchFamily="34" charset="0"/>
                <a:cs typeface="Calibri" panose="020F0502020204030204" pitchFamily="34" charset="0"/>
              </a:rPr>
              <a:t>    </a:t>
            </a:r>
            <a:r>
              <a:rPr lang="en-US" altLang="en-US" sz="2400" dirty="0" smtClean="0">
                <a:latin typeface="Calibri" panose="020F0502020204030204" pitchFamily="34" charset="0"/>
                <a:cs typeface="Calibri" panose="020F0502020204030204" pitchFamily="34" charset="0"/>
              </a:rPr>
              <a:t>  Hierarchical</a:t>
            </a:r>
            <a:endParaRPr lang="en-US" altLang="en-US" sz="2400" dirty="0">
              <a:latin typeface="Calibri" panose="020F0502020204030204" pitchFamily="34" charset="0"/>
              <a:cs typeface="Calibri" panose="020F0502020204030204" pitchFamily="34" charset="0"/>
            </a:endParaRPr>
          </a:p>
          <a:p>
            <a:pPr eaLnBrk="1" hangingPunct="1"/>
            <a:r>
              <a:rPr lang="en-US" altLang="en-US" sz="2400" dirty="0">
                <a:latin typeface="Calibri" panose="020F0502020204030204" pitchFamily="34" charset="0"/>
                <a:cs typeface="Calibri" panose="020F0502020204030204" pitchFamily="34" charset="0"/>
              </a:rPr>
              <a:t>    </a:t>
            </a:r>
            <a:r>
              <a:rPr lang="en-US" altLang="en-US" sz="2400" dirty="0" smtClean="0">
                <a:latin typeface="Calibri" panose="020F0502020204030204" pitchFamily="34" charset="0"/>
                <a:cs typeface="Calibri" panose="020F0502020204030204" pitchFamily="34" charset="0"/>
              </a:rPr>
              <a:t>  Partitioning </a:t>
            </a:r>
            <a:endParaRPr lang="en-US" altLang="en-US" sz="2400" dirty="0">
              <a:latin typeface="Calibri" panose="020F0502020204030204" pitchFamily="34" charset="0"/>
              <a:cs typeface="Calibri" panose="020F0502020204030204" pitchFamily="34" charset="0"/>
            </a:endParaRPr>
          </a:p>
          <a:p>
            <a:pPr eaLnBrk="1" hangingPunct="1"/>
            <a:r>
              <a:rPr lang="en-US" altLang="en-US" sz="2400" dirty="0">
                <a:latin typeface="Calibri" panose="020F0502020204030204" pitchFamily="34" charset="0"/>
                <a:cs typeface="Calibri" panose="020F0502020204030204" pitchFamily="34" charset="0"/>
              </a:rPr>
              <a:t>    </a:t>
            </a:r>
            <a:r>
              <a:rPr lang="en-US" altLang="en-US" sz="2400" dirty="0" smtClean="0">
                <a:latin typeface="Calibri" panose="020F0502020204030204" pitchFamily="34" charset="0"/>
                <a:cs typeface="Calibri" panose="020F0502020204030204" pitchFamily="34" charset="0"/>
              </a:rPr>
              <a:t>  Probabilistic</a:t>
            </a:r>
            <a:endParaRPr lang="en-US" altLang="en-US" sz="2400" dirty="0">
              <a:latin typeface="Calibri" panose="020F0502020204030204" pitchFamily="34" charset="0"/>
              <a:cs typeface="Calibri" panose="020F0502020204030204" pitchFamily="34" charset="0"/>
            </a:endParaRPr>
          </a:p>
        </p:txBody>
      </p:sp>
      <p:sp>
        <p:nvSpPr>
          <p:cNvPr id="9" name="Rectangle 2"/>
          <p:cNvSpPr txBox="1">
            <a:spLocks noChangeArrowheads="1"/>
          </p:cNvSpPr>
          <p:nvPr/>
        </p:nvSpPr>
        <p:spPr>
          <a:xfrm>
            <a:off x="803367" y="164829"/>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 Data Exploration in Python </a:t>
            </a:r>
            <a:endParaRPr lang="en-US" sz="4400" dirty="0">
              <a:solidFill>
                <a:schemeClr val="tx1"/>
              </a:solidFill>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Tree>
    <p:extLst>
      <p:ext uri="{BB962C8B-B14F-4D97-AF65-F5344CB8AC3E}">
        <p14:creationId xmlns:p14="http://schemas.microsoft.com/office/powerpoint/2010/main" val="35686309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4832092"/>
          </a:xfrm>
          <a:prstGeom prst="rect">
            <a:avLst/>
          </a:prstGeom>
        </p:spPr>
        <p:txBody>
          <a:bodyPr wrap="square">
            <a:spAutoFit/>
          </a:bodyPr>
          <a:lstStyle/>
          <a:p>
            <a:r>
              <a:rPr lang="en-US" sz="2400" b="1" dirty="0" smtClean="0">
                <a:latin typeface="Calibri" panose="020F0502020204030204" pitchFamily="34" charset="0"/>
                <a:cs typeface="Calibri" panose="020F0502020204030204" pitchFamily="34" charset="0"/>
              </a:rPr>
              <a:t>Example 2</a:t>
            </a:r>
            <a:r>
              <a:rPr lang="en-US" sz="2800" dirty="0" smtClean="0">
                <a:latin typeface="Calibri" panose="020F0502020204030204" pitchFamily="34" charset="0"/>
                <a:cs typeface="Calibri" panose="020F0502020204030204" pitchFamily="34" charset="0"/>
              </a:rPr>
              <a:t>:</a:t>
            </a:r>
          </a:p>
          <a:p>
            <a:endParaRPr lang="en-US" sz="2000" dirty="0">
              <a:latin typeface="Calibri" panose="020F0502020204030204" pitchFamily="34" charset="0"/>
              <a:cs typeface="Calibri" panose="020F0502020204030204" pitchFamily="34" charset="0"/>
            </a:endParaRPr>
          </a:p>
          <a:p>
            <a:r>
              <a:rPr lang="en-US" sz="2000" dirty="0" smtClean="0">
                <a:latin typeface="Calibri" panose="020F0502020204030204" pitchFamily="34" charset="0"/>
                <a:cs typeface="Calibri" panose="020F0502020204030204" pitchFamily="34" charset="0"/>
              </a:rPr>
              <a:t>Download and unzip an image data set from the following link:</a:t>
            </a:r>
          </a:p>
          <a:p>
            <a:r>
              <a:rPr lang="en-US" sz="2000" dirty="0">
                <a:latin typeface="Calibri" panose="020F0502020204030204" pitchFamily="34" charset="0"/>
                <a:cs typeface="Calibri" panose="020F0502020204030204" pitchFamily="34" charset="0"/>
                <a:hlinkClick r:id="rId3"/>
              </a:rPr>
              <a:t>http://www.cse.msu.edu/~</a:t>
            </a:r>
            <a:r>
              <a:rPr lang="en-US" sz="2000" dirty="0" smtClean="0">
                <a:latin typeface="Calibri" panose="020F0502020204030204" pitchFamily="34" charset="0"/>
                <a:cs typeface="Calibri" panose="020F0502020204030204" pitchFamily="34" charset="0"/>
                <a:hlinkClick r:id="rId3"/>
              </a:rPr>
              <a:t>ptan/dmbook/tutorials/tutorial4/pics.zip</a:t>
            </a:r>
            <a:r>
              <a:rPr lang="en-US" sz="2000" dirty="0" smtClean="0">
                <a:latin typeface="Calibri" panose="020F0502020204030204" pitchFamily="34" charset="0"/>
                <a:cs typeface="Calibri" panose="020F0502020204030204" pitchFamily="34" charset="0"/>
              </a:rPr>
              <a:t> </a:t>
            </a:r>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Principal component analysis (PCA) is a classical method for reducing the number of attributes in the data by projecting the data from its original high-dimensional space into a lower-dimensional space. </a:t>
            </a:r>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r>
              <a:rPr lang="en-US" sz="2000" dirty="0" smtClean="0">
                <a:latin typeface="Calibri" panose="020F0502020204030204" pitchFamily="34" charset="0"/>
                <a:cs typeface="Calibri" panose="020F0502020204030204" pitchFamily="34" charset="0"/>
              </a:rPr>
              <a:t>The </a:t>
            </a:r>
            <a:r>
              <a:rPr lang="en-US" sz="2000" dirty="0">
                <a:latin typeface="Calibri" panose="020F0502020204030204" pitchFamily="34" charset="0"/>
                <a:cs typeface="Calibri" panose="020F0502020204030204" pitchFamily="34" charset="0"/>
              </a:rPr>
              <a:t>new attributes (also known as components) created by PCA have the following properties: (1) they are linear combinations of the original attributes, (2) they are orthogonal (perpendicular) to each other, and (3) they capture the maximum amount of variation in the data.</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The example below illustrates the application of PCA to an image dataset. There are </a:t>
            </a:r>
            <a:r>
              <a:rPr lang="en-US" sz="2000" b="1" u="sng" dirty="0">
                <a:latin typeface="Calibri" panose="020F0502020204030204" pitchFamily="34" charset="0"/>
                <a:cs typeface="Calibri" panose="020F0502020204030204" pitchFamily="34" charset="0"/>
              </a:rPr>
              <a:t>16</a:t>
            </a:r>
            <a:r>
              <a:rPr lang="en-US" sz="2000" u="sng" dirty="0">
                <a:latin typeface="Calibri" panose="020F0502020204030204" pitchFamily="34" charset="0"/>
                <a:cs typeface="Calibri" panose="020F0502020204030204" pitchFamily="34" charset="0"/>
              </a:rPr>
              <a:t> RGB files</a:t>
            </a:r>
            <a:r>
              <a:rPr lang="en-US" sz="2000" dirty="0">
                <a:latin typeface="Calibri" panose="020F0502020204030204" pitchFamily="34" charset="0"/>
                <a:cs typeface="Calibri" panose="020F0502020204030204" pitchFamily="34" charset="0"/>
              </a:rPr>
              <a:t>, each of which has a size of 111 x 111 pixels. The example code below will read each image file and convert the RGB image into a 111 x 111 x 3 = 36963 feature values. This will create a data matrix of size </a:t>
            </a:r>
            <a:r>
              <a:rPr lang="en-US" sz="2000" b="1" dirty="0">
                <a:latin typeface="Calibri" panose="020F0502020204030204" pitchFamily="34" charset="0"/>
                <a:cs typeface="Calibri" panose="020F0502020204030204" pitchFamily="34" charset="0"/>
              </a:rPr>
              <a:t>16 x 36963</a:t>
            </a:r>
            <a:r>
              <a:rPr lang="en-US" sz="2000" dirty="0" smtClean="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Rectangle 2"/>
          <p:cNvSpPr txBox="1">
            <a:spLocks noChangeArrowheads="1"/>
          </p:cNvSpPr>
          <p:nvPr/>
        </p:nvSpPr>
        <p:spPr>
          <a:xfrm>
            <a:off x="803367" y="147411"/>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spTree>
    <p:extLst>
      <p:ext uri="{BB962C8B-B14F-4D97-AF65-F5344CB8AC3E}">
        <p14:creationId xmlns:p14="http://schemas.microsoft.com/office/powerpoint/2010/main" val="19995939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625659" y="1970175"/>
            <a:ext cx="10951354" cy="4648338"/>
          </a:xfrm>
          <a:prstGeom prst="rect">
            <a:avLst/>
          </a:prstGeom>
        </p:spPr>
      </p:pic>
      <p:sp>
        <p:nvSpPr>
          <p:cNvPr id="6" name="Rectangle 2"/>
          <p:cNvSpPr txBox="1">
            <a:spLocks noChangeArrowheads="1"/>
          </p:cNvSpPr>
          <p:nvPr/>
        </p:nvSpPr>
        <p:spPr>
          <a:xfrm>
            <a:off x="803367" y="147411"/>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sp>
        <p:nvSpPr>
          <p:cNvPr id="7" name="Rectangle 6"/>
          <p:cNvSpPr/>
          <p:nvPr/>
        </p:nvSpPr>
        <p:spPr>
          <a:xfrm>
            <a:off x="600890" y="1366737"/>
            <a:ext cx="11016343" cy="4708981"/>
          </a:xfrm>
          <a:prstGeom prst="rect">
            <a:avLst/>
          </a:prstGeom>
        </p:spPr>
        <p:txBody>
          <a:bodyPr wrap="square">
            <a:spAutoFit/>
          </a:bodyPr>
          <a:lstStyle/>
          <a:p>
            <a:r>
              <a:rPr lang="en-US" sz="2000" dirty="0" smtClean="0">
                <a:latin typeface="Calibri" panose="020F0502020204030204" pitchFamily="34" charset="0"/>
                <a:cs typeface="Calibri" panose="020F0502020204030204" pitchFamily="34" charset="0"/>
              </a:rPr>
              <a:t>(Cont.) Output:</a:t>
            </a: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950411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4401205"/>
          </a:xfrm>
          <a:prstGeom prst="rect">
            <a:avLst/>
          </a:prstGeom>
        </p:spPr>
        <p:txBody>
          <a:bodyPr wrap="square">
            <a:spAutoFit/>
          </a:bodyPr>
          <a:lstStyle/>
          <a:p>
            <a:r>
              <a:rPr lang="en-US" sz="2000" dirty="0" smtClean="0">
                <a:latin typeface="Calibri" panose="020F0502020204030204" pitchFamily="34" charset="0"/>
                <a:cs typeface="Calibri" panose="020F0502020204030204" pitchFamily="34" charset="0"/>
              </a:rPr>
              <a:t>(Cont.) Output:</a:t>
            </a:r>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2841308" y="1372280"/>
            <a:ext cx="5534025" cy="5419725"/>
          </a:xfrm>
          <a:prstGeom prst="rect">
            <a:avLst/>
          </a:prstGeom>
        </p:spPr>
      </p:pic>
      <p:sp>
        <p:nvSpPr>
          <p:cNvPr id="6" name="Rectangle 2"/>
          <p:cNvSpPr txBox="1">
            <a:spLocks noChangeArrowheads="1"/>
          </p:cNvSpPr>
          <p:nvPr/>
        </p:nvSpPr>
        <p:spPr>
          <a:xfrm>
            <a:off x="803367" y="147411"/>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spTree>
    <p:extLst>
      <p:ext uri="{BB962C8B-B14F-4D97-AF65-F5344CB8AC3E}">
        <p14:creationId xmlns:p14="http://schemas.microsoft.com/office/powerpoint/2010/main" val="21843800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4647426"/>
          </a:xfrm>
          <a:prstGeom prst="rect">
            <a:avLst/>
          </a:prstGeom>
        </p:spPr>
        <p:txBody>
          <a:bodyPr wrap="square">
            <a:spAutoFit/>
          </a:bodyPr>
          <a:lstStyle/>
          <a:p>
            <a:r>
              <a:rPr lang="en-US" sz="2000" b="1" dirty="0" smtClean="0">
                <a:latin typeface="Calibri" panose="020F0502020204030204" pitchFamily="34" charset="0"/>
                <a:cs typeface="Calibri" panose="020F0502020204030204" pitchFamily="34" charset="0"/>
              </a:rPr>
              <a:t>Example 3</a:t>
            </a:r>
            <a:r>
              <a:rPr lang="en-US" sz="2000" dirty="0" smtClean="0">
                <a:latin typeface="Calibri" panose="020F0502020204030204" pitchFamily="34" charset="0"/>
                <a:cs typeface="Calibri" panose="020F0502020204030204" pitchFamily="34" charset="0"/>
              </a:rPr>
              <a:t>: For the same an image data set: Using </a:t>
            </a:r>
            <a:r>
              <a:rPr lang="en-US" sz="2000" dirty="0">
                <a:latin typeface="Calibri" panose="020F0502020204030204" pitchFamily="34" charset="0"/>
                <a:cs typeface="Calibri" panose="020F0502020204030204" pitchFamily="34" charset="0"/>
              </a:rPr>
              <a:t>PCA, the data matrix is projected to its first two </a:t>
            </a:r>
            <a:r>
              <a:rPr lang="en-US" sz="2000" dirty="0" smtClean="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principal </a:t>
            </a:r>
            <a:r>
              <a:rPr lang="en-US" sz="2000" dirty="0">
                <a:latin typeface="Calibri" panose="020F0502020204030204" pitchFamily="34" charset="0"/>
                <a:cs typeface="Calibri" panose="020F0502020204030204" pitchFamily="34" charset="0"/>
              </a:rPr>
              <a:t>components. The projected </a:t>
            </a:r>
            <a:r>
              <a:rPr lang="en-US" sz="2000" dirty="0" smtClean="0">
                <a:latin typeface="Calibri" panose="020F0502020204030204" pitchFamily="34" charset="0"/>
                <a:cs typeface="Calibri" panose="020F0502020204030204" pitchFamily="34" charset="0"/>
              </a:rPr>
              <a:t>values </a:t>
            </a:r>
            <a:r>
              <a:rPr lang="en-US" sz="2000" dirty="0">
                <a:latin typeface="Calibri" panose="020F0502020204030204" pitchFamily="34" charset="0"/>
                <a:cs typeface="Calibri" panose="020F0502020204030204" pitchFamily="34" charset="0"/>
              </a:rPr>
              <a:t>of the original image data are stored in a pandas </a:t>
            </a:r>
            <a:r>
              <a:rPr lang="en-US" sz="2000" dirty="0" smtClean="0">
                <a:latin typeface="Calibri" panose="020F0502020204030204" pitchFamily="34" charset="0"/>
                <a:cs typeface="Calibri" panose="020F0502020204030204" pitchFamily="34" charset="0"/>
              </a:rPr>
              <a:t> </a:t>
            </a:r>
          </a:p>
          <a:p>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a:t>
            </a:r>
            <a:r>
              <a:rPr lang="en-US" sz="2000" dirty="0" err="1" smtClean="0">
                <a:latin typeface="Calibri" panose="020F0502020204030204" pitchFamily="34" charset="0"/>
                <a:cs typeface="Calibri" panose="020F0502020204030204" pitchFamily="34" charset="0"/>
              </a:rPr>
              <a:t>DataFrame</a:t>
            </a:r>
            <a:r>
              <a:rPr lang="en-US" sz="2000" dirty="0" smtClean="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object named projected.</a:t>
            </a:r>
          </a:p>
          <a:p>
            <a:r>
              <a:rPr lang="en-US" sz="2800" dirty="0">
                <a:latin typeface="Calibri" panose="020F0502020204030204" pitchFamily="34" charset="0"/>
                <a:cs typeface="Calibri" panose="020F0502020204030204" pitchFamily="34" charset="0"/>
              </a:rPr>
              <a:t/>
            </a:r>
            <a:br>
              <a:rPr lang="en-US" sz="2800" dirty="0">
                <a:latin typeface="Calibri" panose="020F0502020204030204" pitchFamily="34" charset="0"/>
                <a:cs typeface="Calibri" panose="020F0502020204030204" pitchFamily="34" charset="0"/>
              </a:rPr>
            </a:br>
            <a:endParaRPr lang="en-US" sz="28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603885" y="2641282"/>
            <a:ext cx="11106150" cy="3515678"/>
          </a:xfrm>
          <a:prstGeom prst="rect">
            <a:avLst/>
          </a:prstGeom>
        </p:spPr>
      </p:pic>
      <p:sp>
        <p:nvSpPr>
          <p:cNvPr id="6" name="Rectangle 2"/>
          <p:cNvSpPr txBox="1">
            <a:spLocks noChangeArrowheads="1"/>
          </p:cNvSpPr>
          <p:nvPr/>
        </p:nvSpPr>
        <p:spPr>
          <a:xfrm>
            <a:off x="803367" y="147411"/>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spTree>
    <p:extLst>
      <p:ext uri="{BB962C8B-B14F-4D97-AF65-F5344CB8AC3E}">
        <p14:creationId xmlns:p14="http://schemas.microsoft.com/office/powerpoint/2010/main" val="11079492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4708981"/>
          </a:xfrm>
          <a:prstGeom prst="rect">
            <a:avLst/>
          </a:prstGeom>
        </p:spPr>
        <p:txBody>
          <a:bodyPr wrap="square">
            <a:spAutoFit/>
          </a:bodyPr>
          <a:lstStyle/>
          <a:p>
            <a:r>
              <a:rPr lang="en-US" sz="2000" dirty="0" smtClean="0">
                <a:latin typeface="Calibri" panose="020F0502020204030204" pitchFamily="34" charset="0"/>
                <a:cs typeface="Calibri" panose="020F0502020204030204" pitchFamily="34" charset="0"/>
              </a:rPr>
              <a:t>(Cont.): Output:</a:t>
            </a: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3" name="Picture 2"/>
          <p:cNvPicPr>
            <a:picLocks noChangeAspect="1"/>
          </p:cNvPicPr>
          <p:nvPr/>
        </p:nvPicPr>
        <p:blipFill>
          <a:blip r:embed="rId3"/>
          <a:stretch>
            <a:fillRect/>
          </a:stretch>
        </p:blipFill>
        <p:spPr>
          <a:xfrm>
            <a:off x="3192922" y="1480458"/>
            <a:ext cx="3261624" cy="5303383"/>
          </a:xfrm>
          <a:prstGeom prst="rect">
            <a:avLst/>
          </a:prstGeom>
        </p:spPr>
      </p:pic>
      <p:sp>
        <p:nvSpPr>
          <p:cNvPr id="6" name="Rectangle 2"/>
          <p:cNvSpPr txBox="1">
            <a:spLocks noChangeArrowheads="1"/>
          </p:cNvSpPr>
          <p:nvPr/>
        </p:nvSpPr>
        <p:spPr>
          <a:xfrm>
            <a:off x="803367" y="147411"/>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spTree>
    <p:extLst>
      <p:ext uri="{BB962C8B-B14F-4D97-AF65-F5344CB8AC3E}">
        <p14:creationId xmlns:p14="http://schemas.microsoft.com/office/powerpoint/2010/main" val="19297674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66056" y="1314486"/>
            <a:ext cx="11016343" cy="4401205"/>
          </a:xfrm>
          <a:prstGeom prst="rect">
            <a:avLst/>
          </a:prstGeom>
        </p:spPr>
        <p:txBody>
          <a:bodyPr wrap="square">
            <a:spAutoFit/>
          </a:bodyPr>
          <a:lstStyle/>
          <a:p>
            <a:pPr algn="just"/>
            <a:r>
              <a:rPr lang="en-US" sz="2000" dirty="0" smtClean="0">
                <a:latin typeface="Calibri" panose="020F0502020204030204" pitchFamily="34" charset="0"/>
                <a:cs typeface="Calibri" panose="020F0502020204030204" pitchFamily="34" charset="0"/>
              </a:rPr>
              <a:t>(Cont.): Finally</a:t>
            </a:r>
            <a:r>
              <a:rPr lang="en-US" sz="2000" dirty="0">
                <a:latin typeface="Calibri" panose="020F0502020204030204" pitchFamily="34" charset="0"/>
                <a:cs typeface="Calibri" panose="020F0502020204030204" pitchFamily="34" charset="0"/>
              </a:rPr>
              <a:t>, we draw a scatter plot to display the projected values. Observe that the images of </a:t>
            </a:r>
            <a:r>
              <a:rPr lang="en-US" sz="2000" dirty="0" smtClean="0">
                <a:latin typeface="Calibri" panose="020F0502020204030204" pitchFamily="34" charset="0"/>
                <a:cs typeface="Calibri" panose="020F0502020204030204" pitchFamily="34" charset="0"/>
              </a:rPr>
              <a:t>  </a:t>
            </a:r>
          </a:p>
          <a:p>
            <a:pPr algn="just"/>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burgers</a:t>
            </a:r>
            <a:r>
              <a:rPr lang="en-US" sz="2000" dirty="0">
                <a:latin typeface="Calibri" panose="020F0502020204030204" pitchFamily="34" charset="0"/>
                <a:cs typeface="Calibri" panose="020F0502020204030204" pitchFamily="34" charset="0"/>
              </a:rPr>
              <a:t>, drinks, and pastas are all projected to the same region. However, the images for fried </a:t>
            </a:r>
            <a:endParaRPr lang="en-US" sz="2000" dirty="0" smtClean="0">
              <a:latin typeface="Calibri" panose="020F0502020204030204" pitchFamily="34" charset="0"/>
              <a:cs typeface="Calibri" panose="020F0502020204030204" pitchFamily="34" charset="0"/>
            </a:endParaRPr>
          </a:p>
          <a:p>
            <a:pPr algn="just"/>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chicken </a:t>
            </a:r>
            <a:r>
              <a:rPr lang="en-US" sz="2000" dirty="0">
                <a:latin typeface="Calibri" panose="020F0502020204030204" pitchFamily="34" charset="0"/>
                <a:cs typeface="Calibri" panose="020F0502020204030204" pitchFamily="34" charset="0"/>
              </a:rPr>
              <a:t>(shown as black squares in the diagram) are harder to discriminate.</a:t>
            </a:r>
          </a:p>
          <a:p>
            <a:r>
              <a:rPr lang="en-US" sz="2000" dirty="0">
                <a:latin typeface="Calibri" panose="020F0502020204030204" pitchFamily="34" charset="0"/>
                <a:cs typeface="Calibri" panose="020F0502020204030204" pitchFamily="34" charset="0"/>
              </a:rPr>
              <a:t/>
            </a:r>
            <a:br>
              <a:rPr lang="en-US" sz="2000" dirty="0">
                <a:latin typeface="Calibri" panose="020F0502020204030204" pitchFamily="34" charset="0"/>
                <a:cs typeface="Calibri" panose="020F0502020204030204" pitchFamily="34" charset="0"/>
              </a:rPr>
            </a:br>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1445621" y="2430353"/>
            <a:ext cx="7663545" cy="4318790"/>
          </a:xfrm>
          <a:prstGeom prst="rect">
            <a:avLst/>
          </a:prstGeom>
        </p:spPr>
      </p:pic>
      <p:sp>
        <p:nvSpPr>
          <p:cNvPr id="6" name="Rectangle 2"/>
          <p:cNvSpPr txBox="1">
            <a:spLocks noChangeArrowheads="1"/>
          </p:cNvSpPr>
          <p:nvPr/>
        </p:nvSpPr>
        <p:spPr>
          <a:xfrm>
            <a:off x="803367" y="147411"/>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sp>
        <p:nvSpPr>
          <p:cNvPr id="7" name="Rectangle 2"/>
          <p:cNvSpPr txBox="1">
            <a:spLocks noChangeArrowheads="1"/>
          </p:cNvSpPr>
          <p:nvPr/>
        </p:nvSpPr>
        <p:spPr>
          <a:xfrm>
            <a:off x="803367" y="129994"/>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spTree>
    <p:extLst>
      <p:ext uri="{BB962C8B-B14F-4D97-AF65-F5344CB8AC3E}">
        <p14:creationId xmlns:p14="http://schemas.microsoft.com/office/powerpoint/2010/main" val="19049946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3231654"/>
          </a:xfrm>
          <a:prstGeom prst="rect">
            <a:avLst/>
          </a:prstGeom>
        </p:spPr>
        <p:txBody>
          <a:bodyPr wrap="square">
            <a:spAutoFit/>
          </a:bodyPr>
          <a:lstStyle/>
          <a:p>
            <a:r>
              <a:rPr lang="en-US" sz="2400" b="1" dirty="0" smtClean="0">
                <a:latin typeface="Calibri" panose="020F0502020204030204" pitchFamily="34" charset="0"/>
                <a:cs typeface="Calibri" panose="020F0502020204030204" pitchFamily="34" charset="0"/>
              </a:rPr>
              <a:t>Example 4</a:t>
            </a:r>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(The </a:t>
            </a:r>
            <a:r>
              <a:rPr lang="en-US" sz="2000" dirty="0" err="1" smtClean="0">
                <a:latin typeface="Calibri" panose="020F0502020204030204" pitchFamily="34" charset="0"/>
                <a:cs typeface="Calibri" panose="020F0502020204030204" pitchFamily="34" charset="0"/>
              </a:rPr>
              <a:t>eigenfaces</a:t>
            </a:r>
            <a:r>
              <a:rPr lang="en-US" sz="2000" dirty="0" smtClean="0">
                <a:latin typeface="Calibri" panose="020F0502020204030204" pitchFamily="34" charset="0"/>
                <a:cs typeface="Calibri" panose="020F0502020204030204" pitchFamily="34" charset="0"/>
              </a:rPr>
              <a:t>):</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The goal of this example is to show how </a:t>
            </a:r>
            <a:endParaRPr lang="en-US" sz="2000" dirty="0" smtClean="0">
              <a:latin typeface="Calibri" panose="020F0502020204030204" pitchFamily="34" charset="0"/>
              <a:cs typeface="Calibri" panose="020F0502020204030204" pitchFamily="34" charset="0"/>
            </a:endParaRPr>
          </a:p>
          <a:p>
            <a:r>
              <a:rPr lang="en-US" sz="2000" dirty="0" smtClean="0">
                <a:latin typeface="Calibri" panose="020F0502020204030204" pitchFamily="34" charset="0"/>
                <a:cs typeface="Calibri" panose="020F0502020204030204" pitchFamily="34" charset="0"/>
              </a:rPr>
              <a:t>an </a:t>
            </a:r>
            <a:r>
              <a:rPr lang="en-US" sz="2000" dirty="0">
                <a:latin typeface="Calibri" panose="020F0502020204030204" pitchFamily="34" charset="0"/>
                <a:cs typeface="Calibri" panose="020F0502020204030204" pitchFamily="34" charset="0"/>
              </a:rPr>
              <a:t>unsupervised method </a:t>
            </a:r>
            <a:r>
              <a:rPr lang="en-US" sz="2000" dirty="0" smtClean="0">
                <a:latin typeface="Calibri" panose="020F0502020204030204" pitchFamily="34" charset="0"/>
                <a:cs typeface="Calibri" panose="020F0502020204030204" pitchFamily="34" charset="0"/>
              </a:rPr>
              <a:t>(PCA) can be </a:t>
            </a:r>
          </a:p>
          <a:p>
            <a:r>
              <a:rPr lang="en-US" sz="2000" dirty="0" smtClean="0">
                <a:latin typeface="Calibri" panose="020F0502020204030204" pitchFamily="34" charset="0"/>
                <a:cs typeface="Calibri" panose="020F0502020204030204" pitchFamily="34" charset="0"/>
              </a:rPr>
              <a:t>used a data set.</a:t>
            </a:r>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Rectangle 2"/>
          <p:cNvSpPr txBox="1">
            <a:spLocks noChangeArrowheads="1"/>
          </p:cNvSpPr>
          <p:nvPr/>
        </p:nvSpPr>
        <p:spPr>
          <a:xfrm>
            <a:off x="803367" y="129994"/>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pic>
        <p:nvPicPr>
          <p:cNvPr id="7" name="Picture 6"/>
          <p:cNvPicPr>
            <a:picLocks noChangeAspect="1"/>
          </p:cNvPicPr>
          <p:nvPr/>
        </p:nvPicPr>
        <p:blipFill>
          <a:blip r:embed="rId3"/>
          <a:stretch>
            <a:fillRect/>
          </a:stretch>
        </p:blipFill>
        <p:spPr>
          <a:xfrm>
            <a:off x="5416732" y="1313031"/>
            <a:ext cx="4990012" cy="5414340"/>
          </a:xfrm>
          <a:prstGeom prst="rect">
            <a:avLst/>
          </a:prstGeom>
        </p:spPr>
      </p:pic>
    </p:spTree>
    <p:extLst>
      <p:ext uri="{BB962C8B-B14F-4D97-AF65-F5344CB8AC3E}">
        <p14:creationId xmlns:p14="http://schemas.microsoft.com/office/powerpoint/2010/main" val="22948264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242767" cy="4708981"/>
          </a:xfrm>
          <a:prstGeom prst="rect">
            <a:avLst/>
          </a:prstGeom>
        </p:spPr>
        <p:txBody>
          <a:bodyPr wrap="square">
            <a:spAutoFit/>
          </a:bodyPr>
          <a:lstStyle/>
          <a:p>
            <a:r>
              <a:rPr lang="en-US" sz="2000" dirty="0" smtClean="0">
                <a:latin typeface="Calibri" panose="020F0502020204030204" pitchFamily="34" charset="0"/>
                <a:cs typeface="Calibri" panose="020F0502020204030204" pitchFamily="34" charset="0"/>
              </a:rPr>
              <a:t>(Cont.): Note </a:t>
            </a:r>
            <a:r>
              <a:rPr lang="en-US" sz="2000" dirty="0">
                <a:latin typeface="Calibri" panose="020F0502020204030204" pitchFamily="34" charset="0"/>
                <a:cs typeface="Calibri" panose="020F0502020204030204" pitchFamily="34" charset="0"/>
              </a:rPr>
              <a:t>is that these faces have already been localized and scaled to a common size. This is an important preprocessing piece for facial recognition, and is a process that can require a large collection of training data. This can be done in </a:t>
            </a:r>
            <a:r>
              <a:rPr lang="en-US" sz="2000" dirty="0" err="1">
                <a:latin typeface="Calibri" panose="020F0502020204030204" pitchFamily="34" charset="0"/>
                <a:cs typeface="Calibri" panose="020F0502020204030204" pitchFamily="34" charset="0"/>
              </a:rPr>
              <a:t>scikit</a:t>
            </a:r>
            <a:r>
              <a:rPr lang="en-US" sz="2000" dirty="0">
                <a:latin typeface="Calibri" panose="020F0502020204030204" pitchFamily="34" charset="0"/>
                <a:cs typeface="Calibri" panose="020F0502020204030204" pitchFamily="34" charset="0"/>
              </a:rPr>
              <a:t>-learn, but the challenge is gathering a sufficient amount of training data for the algorithm to work. Fortunately, this piece is common enough that it has been done. One good resource </a:t>
            </a:r>
            <a:r>
              <a:rPr lang="en-US" sz="2000" dirty="0" smtClean="0">
                <a:latin typeface="Calibri" panose="020F0502020204030204" pitchFamily="34" charset="0"/>
                <a:cs typeface="Calibri" panose="020F0502020204030204" pitchFamily="34" charset="0"/>
              </a:rPr>
              <a:t>is </a:t>
            </a:r>
            <a:r>
              <a:rPr lang="en-US" sz="2000" dirty="0" err="1" smtClean="0">
                <a:latin typeface="Calibri" panose="020F0502020204030204" pitchFamily="34" charset="0"/>
                <a:cs typeface="Calibri" panose="020F0502020204030204" pitchFamily="34" charset="0"/>
              </a:rPr>
              <a:t>OpenCV</a:t>
            </a:r>
            <a:r>
              <a:rPr lang="en-US" sz="2000" dirty="0" smtClean="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the Open Computer Vision Library.</a:t>
            </a:r>
          </a:p>
          <a:p>
            <a:endParaRPr lang="en-US" sz="2000" dirty="0">
              <a:latin typeface="Calibri" panose="020F0502020204030204" pitchFamily="34" charset="0"/>
              <a:cs typeface="Calibri" panose="020F0502020204030204" pitchFamily="34" charset="0"/>
            </a:endParaRPr>
          </a:p>
          <a:p>
            <a:r>
              <a:rPr lang="en-US" sz="2000" dirty="0" smtClean="0">
                <a:latin typeface="Calibri" panose="020F0502020204030204" pitchFamily="34" charset="0"/>
                <a:cs typeface="Calibri" panose="020F0502020204030204" pitchFamily="34" charset="0"/>
              </a:rPr>
              <a:t>We’ll also do </a:t>
            </a:r>
            <a:r>
              <a:rPr lang="en-US" sz="2000" b="1" u="sng" dirty="0">
                <a:latin typeface="Calibri" panose="020F0502020204030204" pitchFamily="34" charset="0"/>
                <a:cs typeface="Calibri" panose="020F0502020204030204" pitchFamily="34" charset="0"/>
              </a:rPr>
              <a:t>a typical train-test split</a:t>
            </a:r>
            <a:r>
              <a:rPr lang="en-US" sz="2000" dirty="0">
                <a:latin typeface="Calibri" panose="020F0502020204030204" pitchFamily="34" charset="0"/>
                <a:cs typeface="Calibri" panose="020F0502020204030204" pitchFamily="34" charset="0"/>
              </a:rPr>
              <a:t> on the </a:t>
            </a:r>
            <a:r>
              <a:rPr lang="en-US" sz="2000" dirty="0" smtClean="0">
                <a:latin typeface="Calibri" panose="020F0502020204030204" pitchFamily="34" charset="0"/>
                <a:cs typeface="Calibri" panose="020F0502020204030204" pitchFamily="34" charset="0"/>
              </a:rPr>
              <a:t>images to make it ready for the future (classification) studies. </a:t>
            </a:r>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665317" y="3981850"/>
            <a:ext cx="6527964" cy="1722801"/>
          </a:xfrm>
          <a:prstGeom prst="rect">
            <a:avLst/>
          </a:prstGeom>
        </p:spPr>
      </p:pic>
      <p:sp>
        <p:nvSpPr>
          <p:cNvPr id="6" name="Rectangle 2"/>
          <p:cNvSpPr txBox="1">
            <a:spLocks noChangeArrowheads="1"/>
          </p:cNvSpPr>
          <p:nvPr/>
        </p:nvSpPr>
        <p:spPr>
          <a:xfrm>
            <a:off x="803367" y="129994"/>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spTree>
    <p:extLst>
      <p:ext uri="{BB962C8B-B14F-4D97-AF65-F5344CB8AC3E}">
        <p14:creationId xmlns:p14="http://schemas.microsoft.com/office/powerpoint/2010/main" val="18294238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2862322"/>
          </a:xfrm>
          <a:prstGeom prst="rect">
            <a:avLst/>
          </a:prstGeom>
        </p:spPr>
        <p:txBody>
          <a:bodyPr wrap="square">
            <a:spAutoFit/>
          </a:bodyPr>
          <a:lstStyle/>
          <a:p>
            <a:r>
              <a:rPr lang="en-US" sz="2000" dirty="0" smtClean="0">
                <a:latin typeface="Calibri" panose="020F0502020204030204" pitchFamily="34" charset="0"/>
                <a:cs typeface="Calibri" panose="020F0502020204030204" pitchFamily="34" charset="0"/>
              </a:rPr>
              <a:t>(Cont.): 1850 dimensions can be a lot for a classification algorithms. So, we </a:t>
            </a:r>
            <a:r>
              <a:rPr lang="en-US" sz="2000" dirty="0">
                <a:latin typeface="Calibri" panose="020F0502020204030204" pitchFamily="34" charset="0"/>
                <a:cs typeface="Calibri" panose="020F0502020204030204" pitchFamily="34" charset="0"/>
              </a:rPr>
              <a:t>can use PCA to reduce these </a:t>
            </a:r>
            <a:endParaRPr lang="en-US" sz="2000" dirty="0" smtClean="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1850 </a:t>
            </a:r>
            <a:r>
              <a:rPr lang="en-US" sz="2000" dirty="0">
                <a:latin typeface="Calibri" panose="020F0502020204030204" pitchFamily="34" charset="0"/>
                <a:cs typeface="Calibri" panose="020F0502020204030204" pitchFamily="34" charset="0"/>
              </a:rPr>
              <a:t>features to </a:t>
            </a:r>
            <a:r>
              <a:rPr lang="en-US" sz="2000" u="sng" dirty="0">
                <a:latin typeface="Calibri" panose="020F0502020204030204" pitchFamily="34" charset="0"/>
                <a:cs typeface="Calibri" panose="020F0502020204030204" pitchFamily="34" charset="0"/>
              </a:rPr>
              <a:t>a manageable size</a:t>
            </a:r>
            <a:r>
              <a:rPr lang="en-US" sz="2000" dirty="0">
                <a:latin typeface="Calibri" panose="020F0502020204030204" pitchFamily="34" charset="0"/>
                <a:cs typeface="Calibri" panose="020F0502020204030204" pitchFamily="34" charset="0"/>
              </a:rPr>
              <a:t>, while maintaining most of the information in the dataset.</a:t>
            </a: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r>
              <a:rPr lang="en-US" sz="2000" dirty="0" smtClean="0">
                <a:latin typeface="Calibri" panose="020F0502020204030204" pitchFamily="34" charset="0"/>
                <a:cs typeface="Calibri" panose="020F0502020204030204" pitchFamily="34" charset="0"/>
              </a:rPr>
              <a:t>One </a:t>
            </a:r>
            <a:r>
              <a:rPr lang="en-US" sz="2000" dirty="0">
                <a:latin typeface="Calibri" panose="020F0502020204030204" pitchFamily="34" charset="0"/>
                <a:cs typeface="Calibri" panose="020F0502020204030204" pitchFamily="34" charset="0"/>
              </a:rPr>
              <a:t>interesting part of PCA is that it computes the “mean” face, which can be interesting to examine:</a:t>
            </a:r>
          </a:p>
          <a:p>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3" name="Picture 2"/>
          <p:cNvPicPr>
            <a:picLocks noChangeAspect="1"/>
          </p:cNvPicPr>
          <p:nvPr/>
        </p:nvPicPr>
        <p:blipFill>
          <a:blip r:embed="rId3"/>
          <a:stretch>
            <a:fillRect/>
          </a:stretch>
        </p:blipFill>
        <p:spPr>
          <a:xfrm>
            <a:off x="1337703" y="2210152"/>
            <a:ext cx="5576904" cy="1186191"/>
          </a:xfrm>
          <a:prstGeom prst="rect">
            <a:avLst/>
          </a:prstGeom>
        </p:spPr>
      </p:pic>
      <p:pic>
        <p:nvPicPr>
          <p:cNvPr id="4" name="Picture 3"/>
          <p:cNvPicPr>
            <a:picLocks noChangeAspect="1"/>
          </p:cNvPicPr>
          <p:nvPr/>
        </p:nvPicPr>
        <p:blipFill>
          <a:blip r:embed="rId4"/>
          <a:stretch>
            <a:fillRect/>
          </a:stretch>
        </p:blipFill>
        <p:spPr>
          <a:xfrm>
            <a:off x="1377879" y="3985197"/>
            <a:ext cx="3307332" cy="2743582"/>
          </a:xfrm>
          <a:prstGeom prst="rect">
            <a:avLst/>
          </a:prstGeom>
        </p:spPr>
      </p:pic>
      <p:sp>
        <p:nvSpPr>
          <p:cNvPr id="7" name="Rectangle 2"/>
          <p:cNvSpPr txBox="1">
            <a:spLocks noChangeArrowheads="1"/>
          </p:cNvSpPr>
          <p:nvPr/>
        </p:nvSpPr>
        <p:spPr>
          <a:xfrm>
            <a:off x="803367" y="129994"/>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spTree>
    <p:extLst>
      <p:ext uri="{BB962C8B-B14F-4D97-AF65-F5344CB8AC3E}">
        <p14:creationId xmlns:p14="http://schemas.microsoft.com/office/powerpoint/2010/main" val="21130816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1785104"/>
          </a:xfrm>
          <a:prstGeom prst="rect">
            <a:avLst/>
          </a:prstGeom>
        </p:spPr>
        <p:txBody>
          <a:bodyPr wrap="square">
            <a:spAutoFit/>
          </a:bodyPr>
          <a:lstStyle/>
          <a:p>
            <a:r>
              <a:rPr lang="en-US" sz="2000" dirty="0" smtClean="0">
                <a:latin typeface="Calibri" panose="020F0502020204030204" pitchFamily="34" charset="0"/>
                <a:cs typeface="Calibri" panose="020F0502020204030204" pitchFamily="34" charset="0"/>
              </a:rPr>
              <a:t>(Cont.): The </a:t>
            </a:r>
            <a:r>
              <a:rPr lang="en-US" sz="2000" dirty="0">
                <a:latin typeface="Calibri" panose="020F0502020204030204" pitchFamily="34" charset="0"/>
                <a:cs typeface="Calibri" panose="020F0502020204030204" pitchFamily="34" charset="0"/>
              </a:rPr>
              <a:t>principal components measure deviations about this mean along orthogonal axes.</a:t>
            </a:r>
          </a:p>
          <a:p>
            <a:r>
              <a:rPr lang="en-US" sz="2000" dirty="0">
                <a:latin typeface="Calibri" panose="020F0502020204030204" pitchFamily="34" charset="0"/>
                <a:cs typeface="Calibri" panose="020F0502020204030204" pitchFamily="34" charset="0"/>
              </a:rPr>
              <a:t/>
            </a:r>
            <a:br>
              <a:rPr lang="en-US" sz="2000" dirty="0">
                <a:latin typeface="Calibri" panose="020F0502020204030204" pitchFamily="34" charset="0"/>
                <a:cs typeface="Calibri" panose="020F0502020204030204" pitchFamily="34" charset="0"/>
              </a:rPr>
            </a:br>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1000" dirty="0">
              <a:latin typeface="Calibri" panose="020F0502020204030204" pitchFamily="34" charset="0"/>
              <a:cs typeface="Calibri" panose="020F0502020204030204" pitchFamily="34" charset="0"/>
            </a:endParaRPr>
          </a:p>
          <a:p>
            <a:r>
              <a:rPr lang="en-US" sz="2000" dirty="0" smtClean="0">
                <a:latin typeface="Calibri" panose="020F0502020204030204" pitchFamily="34" charset="0"/>
                <a:cs typeface="Calibri" panose="020F0502020204030204" pitchFamily="34" charset="0"/>
              </a:rPr>
              <a:t>It </a:t>
            </a:r>
            <a:r>
              <a:rPr lang="en-US" sz="2000" dirty="0">
                <a:latin typeface="Calibri" panose="020F0502020204030204" pitchFamily="34" charset="0"/>
                <a:cs typeface="Calibri" panose="020F0502020204030204" pitchFamily="34" charset="0"/>
              </a:rPr>
              <a:t>is also interesting to visualize these principal components</a:t>
            </a:r>
            <a:r>
              <a:rPr lang="en-US" sz="2000" dirty="0" smtClean="0">
                <a:latin typeface="Calibri" panose="020F0502020204030204" pitchFamily="34" charset="0"/>
                <a:cs typeface="Calibri" panose="020F0502020204030204" pitchFamily="34" charset="0"/>
              </a:rPr>
              <a:t>:</a:t>
            </a:r>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1170894" y="1852476"/>
            <a:ext cx="4385175" cy="979546"/>
          </a:xfrm>
          <a:prstGeom prst="rect">
            <a:avLst/>
          </a:prstGeom>
        </p:spPr>
      </p:pic>
      <p:pic>
        <p:nvPicPr>
          <p:cNvPr id="3" name="Picture 2"/>
          <p:cNvPicPr>
            <a:picLocks noChangeAspect="1"/>
          </p:cNvPicPr>
          <p:nvPr/>
        </p:nvPicPr>
        <p:blipFill>
          <a:blip r:embed="rId4"/>
          <a:stretch>
            <a:fillRect/>
          </a:stretch>
        </p:blipFill>
        <p:spPr>
          <a:xfrm>
            <a:off x="1201781" y="3270388"/>
            <a:ext cx="7662347" cy="3587611"/>
          </a:xfrm>
          <a:prstGeom prst="rect">
            <a:avLst/>
          </a:prstGeom>
        </p:spPr>
      </p:pic>
      <p:sp>
        <p:nvSpPr>
          <p:cNvPr id="7" name="Rectangle 2"/>
          <p:cNvSpPr txBox="1">
            <a:spLocks noChangeArrowheads="1"/>
          </p:cNvSpPr>
          <p:nvPr/>
        </p:nvSpPr>
        <p:spPr>
          <a:xfrm>
            <a:off x="803367" y="129994"/>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spTree>
    <p:extLst>
      <p:ext uri="{BB962C8B-B14F-4D97-AF65-F5344CB8AC3E}">
        <p14:creationId xmlns:p14="http://schemas.microsoft.com/office/powerpoint/2010/main" val="11492663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4401205"/>
          </a:xfrm>
          <a:prstGeom prst="rect">
            <a:avLst/>
          </a:prstGeom>
        </p:spPr>
        <p:txBody>
          <a:bodyPr wrap="square">
            <a:spAutoFit/>
          </a:bodyPr>
          <a:lstStyle/>
          <a:p>
            <a:r>
              <a:rPr lang="en-US" sz="2800" dirty="0" smtClean="0">
                <a:latin typeface="Calibri" panose="020F0502020204030204" pitchFamily="34" charset="0"/>
                <a:cs typeface="Calibri" panose="020F0502020204030204" pitchFamily="34" charset="0"/>
              </a:rPr>
              <a:t>Why do we need clustering?</a:t>
            </a:r>
          </a:p>
          <a:p>
            <a:pPr eaLnBrk="1" hangingPunct="1">
              <a:buFont typeface="Arial"/>
              <a:buNone/>
            </a:pPr>
            <a:endParaRPr lang="en-US" altLang="en-US" sz="2800" dirty="0">
              <a:latin typeface="Calibri" panose="020F0502020204030204" pitchFamily="34" charset="0"/>
              <a:cs typeface="Calibri" panose="020F0502020204030204" pitchFamily="34" charset="0"/>
            </a:endParaRPr>
          </a:p>
          <a:p>
            <a:pPr eaLnBrk="1" hangingPunct="1"/>
            <a:r>
              <a:rPr lang="en-US" altLang="en-US" sz="2800" dirty="0" smtClean="0">
                <a:latin typeface="Calibri" panose="020F0502020204030204" pitchFamily="34" charset="0"/>
                <a:cs typeface="Calibri" panose="020F0502020204030204" pitchFamily="34" charset="0"/>
              </a:rPr>
              <a:t>   Simplifications</a:t>
            </a:r>
            <a:endParaRPr lang="en-US" altLang="en-US" sz="2800" dirty="0">
              <a:latin typeface="Calibri" panose="020F0502020204030204" pitchFamily="34" charset="0"/>
              <a:cs typeface="Calibri" panose="020F0502020204030204" pitchFamily="34" charset="0"/>
            </a:endParaRPr>
          </a:p>
          <a:p>
            <a:pPr eaLnBrk="1" hangingPunct="1"/>
            <a:r>
              <a:rPr lang="en-US" altLang="en-US" sz="2800" dirty="0" smtClean="0">
                <a:latin typeface="Calibri" panose="020F0502020204030204" pitchFamily="34" charset="0"/>
                <a:cs typeface="Calibri" panose="020F0502020204030204" pitchFamily="34" charset="0"/>
              </a:rPr>
              <a:t>   Pattern </a:t>
            </a:r>
            <a:r>
              <a:rPr lang="en-US" altLang="en-US" sz="2800" dirty="0">
                <a:latin typeface="Calibri" panose="020F0502020204030204" pitchFamily="34" charset="0"/>
                <a:cs typeface="Calibri" panose="020F0502020204030204" pitchFamily="34" charset="0"/>
              </a:rPr>
              <a:t>detection</a:t>
            </a:r>
          </a:p>
          <a:p>
            <a:pPr eaLnBrk="1" hangingPunct="1"/>
            <a:r>
              <a:rPr lang="en-US" altLang="en-US" sz="2800" dirty="0" smtClean="0">
                <a:latin typeface="Calibri" panose="020F0502020204030204" pitchFamily="34" charset="0"/>
                <a:cs typeface="Calibri" panose="020F0502020204030204" pitchFamily="34" charset="0"/>
              </a:rPr>
              <a:t>   Dimensionality reduction</a:t>
            </a:r>
            <a:endParaRPr lang="en-US" altLang="en-US" sz="2800" dirty="0">
              <a:latin typeface="Calibri" panose="020F0502020204030204" pitchFamily="34" charset="0"/>
              <a:cs typeface="Calibri" panose="020F0502020204030204" pitchFamily="34" charset="0"/>
            </a:endParaRPr>
          </a:p>
          <a:p>
            <a:pPr eaLnBrk="1" hangingPunct="1"/>
            <a:r>
              <a:rPr lang="en-US" altLang="en-US" sz="2800" dirty="0" smtClean="0">
                <a:latin typeface="Calibri" panose="020F0502020204030204" pitchFamily="34" charset="0"/>
                <a:cs typeface="Calibri" panose="020F0502020204030204" pitchFamily="34" charset="0"/>
              </a:rPr>
              <a:t>   Useful </a:t>
            </a:r>
            <a:r>
              <a:rPr lang="en-US" altLang="en-US" sz="2800" dirty="0">
                <a:latin typeface="Calibri" panose="020F0502020204030204" pitchFamily="34" charset="0"/>
                <a:cs typeface="Calibri" panose="020F0502020204030204" pitchFamily="34" charset="0"/>
              </a:rPr>
              <a:t>in data concept construction</a:t>
            </a:r>
          </a:p>
          <a:p>
            <a:pPr eaLnBrk="1" hangingPunct="1"/>
            <a:r>
              <a:rPr lang="en-US" altLang="en-US" sz="2800" dirty="0" smtClean="0">
                <a:latin typeface="Calibri" panose="020F0502020204030204" pitchFamily="34" charset="0"/>
                <a:cs typeface="Calibri" panose="020F0502020204030204" pitchFamily="34" charset="0"/>
              </a:rPr>
              <a:t>   Unsupervised </a:t>
            </a:r>
            <a:r>
              <a:rPr lang="en-US" altLang="en-US" sz="2800" dirty="0">
                <a:latin typeface="Calibri" panose="020F0502020204030204" pitchFamily="34" charset="0"/>
                <a:cs typeface="Calibri" panose="020F0502020204030204" pitchFamily="34" charset="0"/>
              </a:rPr>
              <a:t>learning </a:t>
            </a:r>
            <a:r>
              <a:rPr lang="en-US" altLang="en-US" sz="2800" dirty="0" smtClean="0">
                <a:latin typeface="Calibri" panose="020F0502020204030204" pitchFamily="34" charset="0"/>
                <a:cs typeface="Calibri" panose="020F0502020204030204" pitchFamily="34" charset="0"/>
              </a:rPr>
              <a:t>process</a:t>
            </a:r>
            <a:endParaRPr lang="en-US" sz="2800" dirty="0" smtClean="0">
              <a:latin typeface="Calibri" panose="020F0502020204030204" pitchFamily="34" charset="0"/>
              <a:cs typeface="Calibri" panose="020F0502020204030204" pitchFamily="34" charset="0"/>
            </a:endParaRPr>
          </a:p>
          <a:p>
            <a:r>
              <a:rPr lang="en-US" altLang="en-US" sz="2800" dirty="0" smtClean="0">
                <a:latin typeface="Calibri" panose="020F0502020204030204" pitchFamily="34" charset="0"/>
                <a:cs typeface="Calibri" panose="020F0502020204030204" pitchFamily="34" charset="0"/>
              </a:rPr>
              <a:t>   Labeling can be </a:t>
            </a:r>
            <a:r>
              <a:rPr lang="en-US" altLang="en-US" sz="2800" dirty="0">
                <a:latin typeface="Calibri" panose="020F0502020204030204" pitchFamily="34" charset="0"/>
                <a:cs typeface="Calibri" panose="020F0502020204030204" pitchFamily="34" charset="0"/>
              </a:rPr>
              <a:t>expensive</a:t>
            </a:r>
          </a:p>
          <a:p>
            <a:r>
              <a:rPr lang="en-US" altLang="en-US" sz="2800" dirty="0" smtClean="0">
                <a:latin typeface="Calibri" panose="020F0502020204030204" pitchFamily="34" charset="0"/>
                <a:cs typeface="Calibri" panose="020F0502020204030204" pitchFamily="34" charset="0"/>
              </a:rPr>
              <a:t>   Gain </a:t>
            </a:r>
            <a:r>
              <a:rPr lang="en-US" altLang="en-US" sz="2800" dirty="0">
                <a:latin typeface="Calibri" panose="020F0502020204030204" pitchFamily="34" charset="0"/>
                <a:cs typeface="Calibri" panose="020F0502020204030204" pitchFamily="34" charset="0"/>
              </a:rPr>
              <a:t>insight into the structure of the data</a:t>
            </a:r>
          </a:p>
          <a:p>
            <a:r>
              <a:rPr lang="en-US" altLang="en-US" sz="2800" dirty="0" smtClean="0">
                <a:latin typeface="Calibri" panose="020F0502020204030204" pitchFamily="34" charset="0"/>
                <a:cs typeface="Calibri" panose="020F0502020204030204" pitchFamily="34" charset="0"/>
              </a:rPr>
              <a:t>   Find </a:t>
            </a:r>
            <a:r>
              <a:rPr lang="en-US" altLang="en-US" sz="2800" dirty="0">
                <a:latin typeface="Calibri" panose="020F0502020204030204" pitchFamily="34" charset="0"/>
                <a:cs typeface="Calibri" panose="020F0502020204030204" pitchFamily="34" charset="0"/>
              </a:rPr>
              <a:t>prototypes in the </a:t>
            </a:r>
            <a:r>
              <a:rPr lang="en-US" altLang="en-US" sz="2800" dirty="0" smtClean="0">
                <a:latin typeface="Calibri" panose="020F0502020204030204" pitchFamily="34" charset="0"/>
                <a:cs typeface="Calibri" panose="020F0502020204030204" pitchFamily="34" charset="0"/>
              </a:rPr>
              <a:t>data</a:t>
            </a:r>
            <a:endParaRPr lang="en-US" altLang="en-US" sz="28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6" name="Rectangle 2"/>
          <p:cNvSpPr txBox="1">
            <a:spLocks noChangeArrowheads="1"/>
          </p:cNvSpPr>
          <p:nvPr/>
        </p:nvSpPr>
        <p:spPr>
          <a:xfrm>
            <a:off x="803367" y="164829"/>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 Data Exploration in Python </a:t>
            </a:r>
            <a:endParaRPr lang="en-US" sz="4400" dirty="0">
              <a:solidFill>
                <a:schemeClr val="tx1"/>
              </a:solidFill>
            </a:endParaRPr>
          </a:p>
        </p:txBody>
      </p:sp>
    </p:spTree>
    <p:extLst>
      <p:ext uri="{BB962C8B-B14F-4D97-AF65-F5344CB8AC3E}">
        <p14:creationId xmlns:p14="http://schemas.microsoft.com/office/powerpoint/2010/main" val="10248880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5016758"/>
          </a:xfrm>
          <a:prstGeom prst="rect">
            <a:avLst/>
          </a:prstGeom>
        </p:spPr>
        <p:txBody>
          <a:bodyPr wrap="square">
            <a:spAutoFit/>
          </a:bodyPr>
          <a:lstStyle/>
          <a:p>
            <a:r>
              <a:rPr lang="en-US" sz="2000" dirty="0" smtClean="0">
                <a:latin typeface="Calibri" panose="020F0502020204030204" pitchFamily="34" charset="0"/>
                <a:cs typeface="Calibri" panose="020F0502020204030204" pitchFamily="34" charset="0"/>
              </a:rPr>
              <a:t>(Cont.): The components (“</a:t>
            </a:r>
            <a:r>
              <a:rPr lang="en-US" sz="2000" dirty="0" err="1" smtClean="0">
                <a:latin typeface="Calibri" panose="020F0502020204030204" pitchFamily="34" charset="0"/>
                <a:cs typeface="Calibri" panose="020F0502020204030204" pitchFamily="34" charset="0"/>
              </a:rPr>
              <a:t>eigenfaces</a:t>
            </a:r>
            <a:r>
              <a:rPr lang="en-US" sz="2000" dirty="0" smtClean="0">
                <a:latin typeface="Calibri" panose="020F0502020204030204" pitchFamily="34" charset="0"/>
                <a:cs typeface="Calibri" panose="020F0502020204030204" pitchFamily="34" charset="0"/>
              </a:rPr>
              <a:t>”) are ordered by their importance from top-left to bottom-right. We see that the first few components seem to primarily take care of lighting conditions; the remaining components pull out certain identifying features: the nose, eyes, eyebrows, etc.</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With this projection computed, we can now project our original training and test data onto the PCA basis:</a:t>
            </a: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These projected components correspond to factors in a linear combination of component images such that the combination approaches the original face.</a:t>
            </a: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3" name="Picture 2"/>
          <p:cNvPicPr>
            <a:picLocks noChangeAspect="1"/>
          </p:cNvPicPr>
          <p:nvPr/>
        </p:nvPicPr>
        <p:blipFill>
          <a:blip r:embed="rId3"/>
          <a:stretch>
            <a:fillRect/>
          </a:stretch>
        </p:blipFill>
        <p:spPr>
          <a:xfrm>
            <a:off x="1200421" y="3319462"/>
            <a:ext cx="4769304" cy="2384652"/>
          </a:xfrm>
          <a:prstGeom prst="rect">
            <a:avLst/>
          </a:prstGeom>
        </p:spPr>
      </p:pic>
      <p:sp>
        <p:nvSpPr>
          <p:cNvPr id="6" name="Rectangle 2"/>
          <p:cNvSpPr txBox="1">
            <a:spLocks noChangeArrowheads="1"/>
          </p:cNvSpPr>
          <p:nvPr/>
        </p:nvSpPr>
        <p:spPr>
          <a:xfrm>
            <a:off x="803367" y="129994"/>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spTree>
    <p:extLst>
      <p:ext uri="{BB962C8B-B14F-4D97-AF65-F5344CB8AC3E}">
        <p14:creationId xmlns:p14="http://schemas.microsoft.com/office/powerpoint/2010/main" val="25534208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2739211"/>
          </a:xfrm>
          <a:prstGeom prst="rect">
            <a:avLst/>
          </a:prstGeom>
        </p:spPr>
        <p:txBody>
          <a:bodyPr wrap="square">
            <a:spAutoFit/>
          </a:bodyPr>
          <a:lstStyle/>
          <a:p>
            <a:r>
              <a:rPr lang="en-US" sz="3200" b="1" dirty="0" smtClean="0">
                <a:latin typeface="Calibri" panose="020F0502020204030204" pitchFamily="34" charset="0"/>
                <a:cs typeface="Calibri" panose="020F0502020204030204" pitchFamily="34" charset="0"/>
              </a:rPr>
              <a:t>B. K-Means Clustering</a:t>
            </a:r>
            <a:r>
              <a:rPr lang="en-US" sz="3200" dirty="0" smtClean="0">
                <a:latin typeface="Calibri" panose="020F0502020204030204" pitchFamily="34" charset="0"/>
                <a:cs typeface="Calibri" panose="020F0502020204030204" pitchFamily="34" charset="0"/>
              </a:rPr>
              <a:t>:</a:t>
            </a:r>
          </a:p>
          <a:p>
            <a:endParaRPr lang="en-US" sz="2800" dirty="0">
              <a:latin typeface="Calibri" panose="020F0502020204030204" pitchFamily="34" charset="0"/>
              <a:cs typeface="Calibri" panose="020F0502020204030204" pitchFamily="34" charset="0"/>
            </a:endParaRPr>
          </a:p>
          <a:p>
            <a:r>
              <a:rPr lang="en-US" sz="2800" dirty="0" smtClean="0">
                <a:latin typeface="Calibri" panose="020F0502020204030204" pitchFamily="34" charset="0"/>
                <a:cs typeface="Calibri" panose="020F0502020204030204" pitchFamily="34" charset="0"/>
              </a:rPr>
              <a:t>The </a:t>
            </a:r>
            <a:r>
              <a:rPr lang="en-US" sz="2800" dirty="0">
                <a:latin typeface="Calibri" panose="020F0502020204030204" pitchFamily="34" charset="0"/>
                <a:cs typeface="Calibri" panose="020F0502020204030204" pitchFamily="34" charset="0"/>
              </a:rPr>
              <a:t>k-means algorithm is an algorithm to cluster n objects based on </a:t>
            </a:r>
            <a:r>
              <a:rPr lang="en-US" sz="2800" dirty="0" smtClean="0">
                <a:latin typeface="Calibri" panose="020F0502020204030204" pitchFamily="34" charset="0"/>
                <a:cs typeface="Calibri" panose="020F0502020204030204" pitchFamily="34" charset="0"/>
              </a:rPr>
              <a:t>attributes into </a:t>
            </a:r>
            <a:r>
              <a:rPr lang="en-US" sz="2800" dirty="0">
                <a:latin typeface="Calibri" panose="020F0502020204030204" pitchFamily="34" charset="0"/>
                <a:cs typeface="Calibri" panose="020F0502020204030204" pitchFamily="34" charset="0"/>
              </a:rPr>
              <a:t>k partitions, where k &lt; n. </a:t>
            </a:r>
          </a:p>
          <a:p>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It assumes that the object attributes form a vector space. </a:t>
            </a: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7" name="Rectangle 2"/>
          <p:cNvSpPr txBox="1">
            <a:spLocks noChangeArrowheads="1"/>
          </p:cNvSpPr>
          <p:nvPr/>
        </p:nvSpPr>
        <p:spPr>
          <a:xfrm>
            <a:off x="803367" y="129994"/>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spTree>
    <p:extLst>
      <p:ext uri="{BB962C8B-B14F-4D97-AF65-F5344CB8AC3E}">
        <p14:creationId xmlns:p14="http://schemas.microsoft.com/office/powerpoint/2010/main" val="21595336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idx="1"/>
          </p:nvPr>
        </p:nvSpPr>
        <p:spPr>
          <a:xfrm>
            <a:off x="971005" y="1371601"/>
            <a:ext cx="11090366" cy="5124993"/>
          </a:xfrm>
        </p:spPr>
        <p:txBody>
          <a:bodyPr>
            <a:normAutofit/>
          </a:bodyPr>
          <a:lstStyle/>
          <a:p>
            <a:pPr marL="50800" indent="0" algn="just" eaLnBrk="1" hangingPunct="1">
              <a:lnSpc>
                <a:spcPct val="90000"/>
              </a:lnSpc>
              <a:buNone/>
            </a:pPr>
            <a:r>
              <a:rPr lang="en-US" altLang="en-US" sz="2400" dirty="0" smtClean="0"/>
              <a:t>An algorithm for partitioning (or clustering) N data points into k disjoint </a:t>
            </a:r>
          </a:p>
          <a:p>
            <a:pPr marL="50800" indent="0" algn="just" eaLnBrk="1" hangingPunct="1">
              <a:lnSpc>
                <a:spcPct val="90000"/>
              </a:lnSpc>
              <a:buNone/>
            </a:pPr>
            <a:r>
              <a:rPr lang="en-US" altLang="en-US" sz="2400" dirty="0" smtClean="0"/>
              <a:t>subsets </a:t>
            </a:r>
            <a:r>
              <a:rPr lang="en-US" altLang="en-US" sz="2400" dirty="0" err="1" smtClean="0"/>
              <a:t>S</a:t>
            </a:r>
            <a:r>
              <a:rPr lang="en-US" altLang="en-US" sz="2400" baseline="-25000" dirty="0" err="1" smtClean="0"/>
              <a:t>j</a:t>
            </a:r>
            <a:r>
              <a:rPr lang="en-US" altLang="en-US" sz="2400" dirty="0" smtClean="0"/>
              <a:t> containing data points so as to minimize the sum-of-squares criterion </a:t>
            </a:r>
          </a:p>
          <a:p>
            <a:pPr eaLnBrk="1" hangingPunct="1">
              <a:lnSpc>
                <a:spcPct val="90000"/>
              </a:lnSpc>
            </a:pPr>
            <a:endParaRPr lang="en-US" altLang="en-US" sz="2400" dirty="0" smtClean="0"/>
          </a:p>
          <a:p>
            <a:pPr eaLnBrk="1" hangingPunct="1">
              <a:lnSpc>
                <a:spcPct val="90000"/>
              </a:lnSpc>
              <a:buFont typeface="Wingdings" panose="05000000000000000000" pitchFamily="2" charset="2"/>
              <a:buNone/>
            </a:pPr>
            <a:endParaRPr lang="en-US" altLang="en-US" sz="2400" dirty="0" smtClean="0"/>
          </a:p>
          <a:p>
            <a:pPr eaLnBrk="1" hangingPunct="1">
              <a:lnSpc>
                <a:spcPct val="90000"/>
              </a:lnSpc>
              <a:buFont typeface="Wingdings" panose="05000000000000000000" pitchFamily="2" charset="2"/>
              <a:buNone/>
            </a:pPr>
            <a:endParaRPr lang="en-US" altLang="en-US" sz="2400" dirty="0" smtClean="0"/>
          </a:p>
          <a:p>
            <a:pPr eaLnBrk="1" hangingPunct="1">
              <a:lnSpc>
                <a:spcPct val="90000"/>
              </a:lnSpc>
              <a:buFont typeface="Wingdings" panose="05000000000000000000" pitchFamily="2" charset="2"/>
              <a:buNone/>
            </a:pPr>
            <a:r>
              <a:rPr lang="en-US" altLang="en-US" sz="2400" dirty="0" smtClean="0"/>
              <a:t>	</a:t>
            </a:r>
          </a:p>
          <a:p>
            <a:pPr eaLnBrk="1" hangingPunct="1">
              <a:lnSpc>
                <a:spcPct val="90000"/>
              </a:lnSpc>
              <a:buFont typeface="Wingdings" panose="05000000000000000000" pitchFamily="2" charset="2"/>
              <a:buNone/>
            </a:pPr>
            <a:endParaRPr lang="en-US" altLang="en-US" sz="2400" dirty="0" smtClean="0"/>
          </a:p>
          <a:p>
            <a:pPr eaLnBrk="1" hangingPunct="1">
              <a:lnSpc>
                <a:spcPct val="90000"/>
              </a:lnSpc>
              <a:buFont typeface="Wingdings" panose="05000000000000000000" pitchFamily="2" charset="2"/>
              <a:buNone/>
            </a:pPr>
            <a:r>
              <a:rPr lang="en-US" altLang="en-US" sz="2400" dirty="0" smtClean="0"/>
              <a:t>   where </a:t>
            </a:r>
            <a:r>
              <a:rPr lang="en-US" altLang="en-US" sz="2400" dirty="0" err="1" smtClean="0"/>
              <a:t>x</a:t>
            </a:r>
            <a:r>
              <a:rPr lang="en-US" altLang="en-US" sz="2400" baseline="-25000" dirty="0" err="1" smtClean="0"/>
              <a:t>n</a:t>
            </a:r>
            <a:r>
              <a:rPr lang="en-US" altLang="en-US" sz="2400" baseline="-25000" dirty="0" smtClean="0"/>
              <a:t> </a:t>
            </a:r>
            <a:r>
              <a:rPr lang="en-US" altLang="en-US" sz="2400" dirty="0" smtClean="0"/>
              <a:t>is a vector representing the </a:t>
            </a:r>
            <a:r>
              <a:rPr lang="en-US" altLang="en-US" sz="2400" dirty="0" err="1" smtClean="0"/>
              <a:t>the</a:t>
            </a:r>
            <a:r>
              <a:rPr lang="en-US" altLang="en-US" sz="2400" dirty="0" smtClean="0"/>
              <a:t> n</a:t>
            </a:r>
            <a:r>
              <a:rPr lang="en-US" altLang="en-US" sz="2400" baseline="30000" dirty="0" smtClean="0"/>
              <a:t>th</a:t>
            </a:r>
            <a:r>
              <a:rPr lang="en-US" altLang="en-US" sz="2400" dirty="0" smtClean="0"/>
              <a:t> data point and </a:t>
            </a:r>
            <a:r>
              <a:rPr lang="en-US" altLang="en-US" sz="2400" dirty="0" err="1" smtClean="0"/>
              <a:t>u</a:t>
            </a:r>
            <a:r>
              <a:rPr lang="en-US" altLang="en-US" sz="2400" baseline="-25000" dirty="0" err="1" smtClean="0"/>
              <a:t>j</a:t>
            </a:r>
            <a:r>
              <a:rPr lang="en-US" altLang="en-US" sz="2400" dirty="0" smtClean="0"/>
              <a:t> is the</a:t>
            </a:r>
          </a:p>
          <a:p>
            <a:pPr eaLnBrk="1" hangingPunct="1">
              <a:lnSpc>
                <a:spcPct val="90000"/>
              </a:lnSpc>
              <a:buFont typeface="Wingdings" panose="05000000000000000000" pitchFamily="2" charset="2"/>
              <a:buNone/>
            </a:pPr>
            <a:r>
              <a:rPr lang="en-US" altLang="en-US" sz="2400" dirty="0"/>
              <a:t> </a:t>
            </a:r>
            <a:r>
              <a:rPr lang="en-US" altLang="en-US" sz="2400" dirty="0" smtClean="0"/>
              <a:t>  </a:t>
            </a:r>
            <a:r>
              <a:rPr lang="en-US" altLang="en-US" sz="2400" dirty="0" smtClean="0">
                <a:hlinkClick r:id="rId2"/>
              </a:rPr>
              <a:t>geometric centroid</a:t>
            </a:r>
            <a:r>
              <a:rPr lang="en-US" altLang="en-US" sz="2400" dirty="0" smtClean="0"/>
              <a:t> of the data points in </a:t>
            </a:r>
            <a:r>
              <a:rPr lang="en-US" altLang="en-US" sz="2400" dirty="0" err="1" smtClean="0"/>
              <a:t>S</a:t>
            </a:r>
            <a:r>
              <a:rPr lang="en-US" altLang="en-US" sz="2400" baseline="-25000" dirty="0" err="1" smtClean="0"/>
              <a:t>j</a:t>
            </a:r>
            <a:r>
              <a:rPr lang="en-US" altLang="en-US" sz="2400" dirty="0" smtClean="0"/>
              <a:t>. </a:t>
            </a:r>
            <a:endParaRPr lang="en-US" altLang="en-US" sz="2400" dirty="0"/>
          </a:p>
          <a:p>
            <a:pPr eaLnBrk="1" hangingPunct="1">
              <a:lnSpc>
                <a:spcPct val="90000"/>
              </a:lnSpc>
              <a:buFont typeface="Wingdings" panose="05000000000000000000" pitchFamily="2" charset="2"/>
              <a:buNone/>
            </a:pPr>
            <a:endParaRPr lang="en-US" altLang="en-US" sz="2400" dirty="0" smtClean="0"/>
          </a:p>
          <a:p>
            <a:pPr eaLnBrk="1" hangingPunct="1">
              <a:lnSpc>
                <a:spcPct val="90000"/>
              </a:lnSpc>
              <a:buFont typeface="Wingdings" panose="05000000000000000000" pitchFamily="2" charset="2"/>
              <a:buNone/>
            </a:pPr>
            <a:endParaRPr lang="en-US" altLang="en-US" sz="2400" dirty="0" smtClean="0"/>
          </a:p>
        </p:txBody>
      </p:sp>
      <p:pic>
        <p:nvPicPr>
          <p:cNvPr id="18435" name="Picture 4" descr=" J=sum_(j=1)^Ksum_(n in S_j)|x_n-mu_j|^2,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554" y="2982685"/>
            <a:ext cx="2971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5" name="Rectangle 2"/>
          <p:cNvSpPr txBox="1">
            <a:spLocks noChangeArrowheads="1"/>
          </p:cNvSpPr>
          <p:nvPr/>
        </p:nvSpPr>
        <p:spPr>
          <a:xfrm>
            <a:off x="803367" y="129994"/>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spTree>
    <p:extLst>
      <p:ext uri="{BB962C8B-B14F-4D97-AF65-F5344CB8AC3E}">
        <p14:creationId xmlns:p14="http://schemas.microsoft.com/office/powerpoint/2010/main" val="40472756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4708981"/>
          </a:xfrm>
          <a:prstGeom prst="rect">
            <a:avLst/>
          </a:prstGeom>
        </p:spPr>
        <p:txBody>
          <a:bodyPr wrap="square">
            <a:spAutoFit/>
          </a:bodyPr>
          <a:lstStyle/>
          <a:p>
            <a:r>
              <a:rPr lang="en-US" sz="2000" dirty="0" smtClean="0">
                <a:latin typeface="Calibri" panose="020F0502020204030204" pitchFamily="34" charset="0"/>
                <a:cs typeface="Calibri" panose="020F0502020204030204" pitchFamily="34" charset="0"/>
              </a:rPr>
              <a:t>Graph (steps) of k-means algorithm:</a:t>
            </a: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3"/>
          <a:stretch>
            <a:fillRect/>
          </a:stretch>
        </p:blipFill>
        <p:spPr>
          <a:xfrm>
            <a:off x="4632960" y="1353806"/>
            <a:ext cx="5907268" cy="5151496"/>
          </a:xfrm>
          <a:prstGeom prst="rect">
            <a:avLst/>
          </a:prstGeom>
        </p:spPr>
      </p:pic>
      <p:sp>
        <p:nvSpPr>
          <p:cNvPr id="3" name="TextBox 2"/>
          <p:cNvSpPr txBox="1"/>
          <p:nvPr/>
        </p:nvSpPr>
        <p:spPr>
          <a:xfrm>
            <a:off x="6139541" y="6487885"/>
            <a:ext cx="6226629" cy="307777"/>
          </a:xfrm>
          <a:prstGeom prst="rect">
            <a:avLst/>
          </a:prstGeom>
          <a:noFill/>
        </p:spPr>
        <p:txBody>
          <a:bodyPr wrap="square" rtlCol="0">
            <a:spAutoFit/>
          </a:bodyPr>
          <a:lstStyle/>
          <a:p>
            <a:r>
              <a:rPr lang="en-US" i="1" dirty="0" smtClean="0"/>
              <a:t>From: Artificial Intelligence: Principles and Techniques, Stanford University</a:t>
            </a:r>
            <a:endParaRPr lang="en-US" i="1" dirty="0"/>
          </a:p>
        </p:txBody>
      </p:sp>
      <p:cxnSp>
        <p:nvCxnSpPr>
          <p:cNvPr id="7"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8" name="Rectangle 2"/>
          <p:cNvSpPr txBox="1">
            <a:spLocks noChangeArrowheads="1"/>
          </p:cNvSpPr>
          <p:nvPr/>
        </p:nvSpPr>
        <p:spPr>
          <a:xfrm>
            <a:off x="803367" y="129994"/>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spTree>
    <p:extLst>
      <p:ext uri="{BB962C8B-B14F-4D97-AF65-F5344CB8AC3E}">
        <p14:creationId xmlns:p14="http://schemas.microsoft.com/office/powerpoint/2010/main" val="299149056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868680" y="1352007"/>
            <a:ext cx="10496006" cy="4857204"/>
          </a:xfrm>
        </p:spPr>
        <p:txBody>
          <a:bodyPr>
            <a:normAutofit/>
          </a:bodyPr>
          <a:lstStyle/>
          <a:p>
            <a:pPr algn="just" eaLnBrk="1" hangingPunct="1"/>
            <a:r>
              <a:rPr lang="en-US" altLang="en-US" sz="2400" dirty="0" smtClean="0"/>
              <a:t>Simply speaking k-means clustering is an algorithm to classify or to group the objects based on attributes/features into k number of group.</a:t>
            </a:r>
          </a:p>
          <a:p>
            <a:pPr algn="just" eaLnBrk="1" hangingPunct="1"/>
            <a:endParaRPr lang="en-US" altLang="en-US" sz="2400" dirty="0" smtClean="0"/>
          </a:p>
          <a:p>
            <a:pPr algn="just" eaLnBrk="1" hangingPunct="1"/>
            <a:r>
              <a:rPr lang="en-US" altLang="en-US" sz="2400" dirty="0" smtClean="0"/>
              <a:t>k is positive integer number. </a:t>
            </a:r>
          </a:p>
          <a:p>
            <a:pPr algn="just" eaLnBrk="1" hangingPunct="1"/>
            <a:endParaRPr lang="en-US" altLang="en-US" sz="2400" dirty="0" smtClean="0"/>
          </a:p>
          <a:p>
            <a:pPr algn="just" eaLnBrk="1" hangingPunct="1"/>
            <a:r>
              <a:rPr lang="en-US" altLang="en-US" sz="2400" dirty="0" smtClean="0"/>
              <a:t>The grouping is done by minimizing the sum of squares of distances between data and the corresponding cluster centroid.</a:t>
            </a:r>
          </a:p>
        </p:txBody>
      </p:sp>
      <p:cxnSp>
        <p:nvCxnSpPr>
          <p:cNvPr id="3"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sp>
        <p:nvSpPr>
          <p:cNvPr id="4" name="Rectangle 2"/>
          <p:cNvSpPr txBox="1">
            <a:spLocks noChangeArrowheads="1"/>
          </p:cNvSpPr>
          <p:nvPr/>
        </p:nvSpPr>
        <p:spPr>
          <a:xfrm>
            <a:off x="803367" y="129994"/>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cxnSp>
        <p:nvCxnSpPr>
          <p:cNvPr id="5" name="Google Shape;91;p1"/>
          <p:cNvCxnSpPr/>
          <p:nvPr/>
        </p:nvCxnSpPr>
        <p:spPr>
          <a:xfrm>
            <a:off x="764821" y="1182763"/>
            <a:ext cx="11008132" cy="8533"/>
          </a:xfrm>
          <a:prstGeom prst="straightConnector1">
            <a:avLst/>
          </a:prstGeom>
          <a:noFill/>
          <a:ln w="9525" cap="flat" cmpd="sng">
            <a:solidFill>
              <a:srgbClr val="0000FF"/>
            </a:solidFill>
            <a:prstDash val="solid"/>
            <a:round/>
            <a:headEnd type="none" w="med" len="med"/>
            <a:tailEnd type="none" w="med" len="med"/>
          </a:ln>
        </p:spPr>
      </p:cxnSp>
    </p:spTree>
    <p:extLst>
      <p:ext uri="{BB962C8B-B14F-4D97-AF65-F5344CB8AC3E}">
        <p14:creationId xmlns:p14="http://schemas.microsoft.com/office/powerpoint/2010/main" val="771999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37903" y="1279525"/>
            <a:ext cx="10515600" cy="871491"/>
          </a:xfrm>
        </p:spPr>
        <p:txBody>
          <a:bodyPr>
            <a:normAutofit/>
          </a:bodyPr>
          <a:lstStyle/>
          <a:p>
            <a:pPr eaLnBrk="1" hangingPunct="1"/>
            <a:r>
              <a:rPr lang="en-US" altLang="en-US" sz="2800" b="0" dirty="0" smtClean="0">
                <a:solidFill>
                  <a:schemeClr val="tx1"/>
                </a:solidFill>
              </a:rPr>
              <a:t>Flowchart of k-means algorithm:</a:t>
            </a:r>
          </a:p>
        </p:txBody>
      </p:sp>
      <p:pic>
        <p:nvPicPr>
          <p:cNvPr id="20483" name="Picture 5" descr="K means clustering algorith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71011" y="1423851"/>
            <a:ext cx="5029200" cy="5181600"/>
          </a:xfrm>
          <a:noFill/>
        </p:spPr>
      </p:pic>
      <p:cxnSp>
        <p:nvCxnSpPr>
          <p:cNvPr id="4" name="Google Shape;91;p1"/>
          <p:cNvCxnSpPr/>
          <p:nvPr/>
        </p:nvCxnSpPr>
        <p:spPr>
          <a:xfrm>
            <a:off x="764821" y="1182763"/>
            <a:ext cx="11008132" cy="8533"/>
          </a:xfrm>
          <a:prstGeom prst="straightConnector1">
            <a:avLst/>
          </a:prstGeom>
          <a:noFill/>
          <a:ln w="9525" cap="flat" cmpd="sng">
            <a:solidFill>
              <a:srgbClr val="0000FF"/>
            </a:solidFill>
            <a:prstDash val="solid"/>
            <a:round/>
            <a:headEnd type="none" w="med" len="med"/>
            <a:tailEnd type="none" w="med" len="med"/>
          </a:ln>
        </p:spPr>
      </p:cxnSp>
      <p:sp>
        <p:nvSpPr>
          <p:cNvPr id="5" name="Rectangle 2"/>
          <p:cNvSpPr txBox="1">
            <a:spLocks noChangeArrowheads="1"/>
          </p:cNvSpPr>
          <p:nvPr/>
        </p:nvSpPr>
        <p:spPr>
          <a:xfrm>
            <a:off x="803367" y="112577"/>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cxnSp>
        <p:nvCxnSpPr>
          <p:cNvPr id="6" name="Google Shape;91;p1"/>
          <p:cNvCxnSpPr/>
          <p:nvPr/>
        </p:nvCxnSpPr>
        <p:spPr>
          <a:xfrm>
            <a:off x="764821" y="1165346"/>
            <a:ext cx="11008132" cy="8533"/>
          </a:xfrm>
          <a:prstGeom prst="straightConnector1">
            <a:avLst/>
          </a:prstGeom>
          <a:noFill/>
          <a:ln w="9525" cap="flat" cmpd="sng">
            <a:solidFill>
              <a:srgbClr val="0000FF"/>
            </a:solidFill>
            <a:prstDash val="solid"/>
            <a:round/>
            <a:headEnd type="none" w="med" len="med"/>
            <a:tailEnd type="none" w="med" len="med"/>
          </a:ln>
        </p:spPr>
      </p:cxnSp>
    </p:spTree>
    <p:extLst>
      <p:ext uri="{BB962C8B-B14F-4D97-AF65-F5344CB8AC3E}">
        <p14:creationId xmlns:p14="http://schemas.microsoft.com/office/powerpoint/2010/main" val="33625029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63632" y="1798204"/>
            <a:ext cx="7620001" cy="5059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a:spLocks noGrp="1" noChangeArrowheads="1"/>
          </p:cNvSpPr>
          <p:nvPr>
            <p:ph type="title"/>
          </p:nvPr>
        </p:nvSpPr>
        <p:spPr>
          <a:xfrm>
            <a:off x="594360" y="1096645"/>
            <a:ext cx="10515600" cy="871491"/>
          </a:xfrm>
        </p:spPr>
        <p:txBody>
          <a:bodyPr>
            <a:normAutofit/>
          </a:bodyPr>
          <a:lstStyle/>
          <a:p>
            <a:pPr eaLnBrk="1" hangingPunct="1"/>
            <a:r>
              <a:rPr lang="en-US" altLang="en-US" sz="2800" b="0" dirty="0" smtClean="0">
                <a:solidFill>
                  <a:schemeClr val="tx1"/>
                </a:solidFill>
              </a:rPr>
              <a:t>Algorithmic steps of k-means algorithm:</a:t>
            </a:r>
          </a:p>
        </p:txBody>
      </p:sp>
      <p:cxnSp>
        <p:nvCxnSpPr>
          <p:cNvPr id="4" name="Google Shape;91;p1"/>
          <p:cNvCxnSpPr/>
          <p:nvPr/>
        </p:nvCxnSpPr>
        <p:spPr>
          <a:xfrm>
            <a:off x="764821" y="1165346"/>
            <a:ext cx="11008132" cy="8533"/>
          </a:xfrm>
          <a:prstGeom prst="straightConnector1">
            <a:avLst/>
          </a:prstGeom>
          <a:noFill/>
          <a:ln w="9525" cap="flat" cmpd="sng">
            <a:solidFill>
              <a:srgbClr val="0000FF"/>
            </a:solidFill>
            <a:prstDash val="solid"/>
            <a:round/>
            <a:headEnd type="none" w="med" len="med"/>
            <a:tailEnd type="none" w="med" len="med"/>
          </a:ln>
        </p:spPr>
      </p:cxnSp>
      <p:sp>
        <p:nvSpPr>
          <p:cNvPr id="5" name="Rectangle 2"/>
          <p:cNvSpPr txBox="1">
            <a:spLocks noChangeArrowheads="1"/>
          </p:cNvSpPr>
          <p:nvPr/>
        </p:nvSpPr>
        <p:spPr>
          <a:xfrm>
            <a:off x="803367" y="95160"/>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spTree>
    <p:extLst>
      <p:ext uri="{BB962C8B-B14F-4D97-AF65-F5344CB8AC3E}">
        <p14:creationId xmlns:p14="http://schemas.microsoft.com/office/powerpoint/2010/main" val="31937219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3477875"/>
          </a:xfrm>
          <a:prstGeom prst="rect">
            <a:avLst/>
          </a:prstGeom>
        </p:spPr>
        <p:txBody>
          <a:bodyPr wrap="square">
            <a:spAutoFit/>
          </a:bodyPr>
          <a:lstStyle/>
          <a:p>
            <a:r>
              <a:rPr lang="en-US" sz="2000" b="1" dirty="0" smtClean="0">
                <a:latin typeface="Calibri" panose="020F0502020204030204" pitchFamily="34" charset="0"/>
                <a:cs typeface="Calibri" panose="020F0502020204030204" pitchFamily="34" charset="0"/>
              </a:rPr>
              <a:t>Example</a:t>
            </a:r>
            <a:r>
              <a:rPr lang="en-US" sz="2000" dirty="0" smtClean="0">
                <a:latin typeface="Calibri" panose="020F0502020204030204" pitchFamily="34" charset="0"/>
                <a:cs typeface="Calibri" panose="020F0502020204030204" pitchFamily="34" charset="0"/>
              </a:rPr>
              <a:t>: Apply k-means </a:t>
            </a:r>
          </a:p>
          <a:p>
            <a:r>
              <a:rPr lang="en-US" sz="2000" dirty="0" smtClean="0">
                <a:latin typeface="Calibri" panose="020F0502020204030204" pitchFamily="34" charset="0"/>
                <a:cs typeface="Calibri" panose="020F0502020204030204" pitchFamily="34" charset="0"/>
              </a:rPr>
              <a:t>Clustering algorithm for the </a:t>
            </a:r>
          </a:p>
          <a:p>
            <a:r>
              <a:rPr lang="en-US" sz="2000" dirty="0" smtClean="0">
                <a:latin typeface="Calibri" panose="020F0502020204030204" pitchFamily="34" charset="0"/>
                <a:cs typeface="Calibri" panose="020F0502020204030204" pitchFamily="34" charset="0"/>
              </a:rPr>
              <a:t>‘x’ and ‘y’ vectors (pairs). </a:t>
            </a:r>
            <a:endParaRPr lang="en-US" sz="2000" dirty="0">
              <a:latin typeface="Calibri" panose="020F0502020204030204" pitchFamily="34" charset="0"/>
              <a:cs typeface="Calibri" panose="020F0502020204030204" pitchFamily="34" charset="0"/>
            </a:endParaRPr>
          </a:p>
          <a:p>
            <a:r>
              <a:rPr lang="en-US" sz="2000" dirty="0" smtClean="0">
                <a:latin typeface="Calibri" panose="020F0502020204030204" pitchFamily="34" charset="0"/>
                <a:cs typeface="Calibri" panose="020F0502020204030204" pitchFamily="34" charset="0"/>
              </a:rPr>
              <a:t>You may use k=3.</a:t>
            </a: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3"/>
          <a:stretch>
            <a:fillRect/>
          </a:stretch>
        </p:blipFill>
        <p:spPr>
          <a:xfrm>
            <a:off x="3773856" y="1323703"/>
            <a:ext cx="7756293" cy="5353882"/>
          </a:xfrm>
          <a:prstGeom prst="rect">
            <a:avLst/>
          </a:prstGeom>
        </p:spPr>
      </p:pic>
      <p:cxnSp>
        <p:nvCxnSpPr>
          <p:cNvPr id="8" name="Google Shape;91;p1"/>
          <p:cNvCxnSpPr/>
          <p:nvPr/>
        </p:nvCxnSpPr>
        <p:spPr>
          <a:xfrm>
            <a:off x="764821" y="1165346"/>
            <a:ext cx="11008132" cy="8533"/>
          </a:xfrm>
          <a:prstGeom prst="straightConnector1">
            <a:avLst/>
          </a:prstGeom>
          <a:noFill/>
          <a:ln w="9525" cap="flat" cmpd="sng">
            <a:solidFill>
              <a:srgbClr val="0000FF"/>
            </a:solidFill>
            <a:prstDash val="solid"/>
            <a:round/>
            <a:headEnd type="none" w="med" len="med"/>
            <a:tailEnd type="none" w="med" len="med"/>
          </a:ln>
        </p:spPr>
      </p:cxnSp>
      <p:sp>
        <p:nvSpPr>
          <p:cNvPr id="11" name="Rectangle 2"/>
          <p:cNvSpPr txBox="1">
            <a:spLocks noChangeArrowheads="1"/>
          </p:cNvSpPr>
          <p:nvPr/>
        </p:nvSpPr>
        <p:spPr>
          <a:xfrm>
            <a:off x="803367" y="95160"/>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III. Clustering Algorithms </a:t>
            </a:r>
            <a:endParaRPr lang="en-US" sz="4400" dirty="0">
              <a:solidFill>
                <a:schemeClr val="tx1"/>
              </a:solidFill>
            </a:endParaRPr>
          </a:p>
        </p:txBody>
      </p:sp>
    </p:spTree>
    <p:extLst>
      <p:ext uri="{BB962C8B-B14F-4D97-AF65-F5344CB8AC3E}">
        <p14:creationId xmlns:p14="http://schemas.microsoft.com/office/powerpoint/2010/main" val="83077324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c3e19dd39b_0_6"/>
          <p:cNvSpPr txBox="1">
            <a:spLocks noGrp="1"/>
          </p:cNvSpPr>
          <p:nvPr>
            <p:ph type="ctrTitle"/>
          </p:nvPr>
        </p:nvSpPr>
        <p:spPr>
          <a:xfrm>
            <a:off x="923108" y="304800"/>
            <a:ext cx="9960244" cy="679269"/>
          </a:xfrm>
          <a:prstGeom prst="rect">
            <a:avLst/>
          </a:prstGeom>
          <a:noFill/>
          <a:ln>
            <a:noFill/>
          </a:ln>
        </p:spPr>
        <p:txBody>
          <a:bodyPr spcFirstLastPara="1" wrap="square" lIns="91425" tIns="45700" rIns="91425" bIns="45700" anchor="b" anchorCtr="0">
            <a:noAutofit/>
          </a:bodyPr>
          <a:lstStyle/>
          <a:p>
            <a:pPr lvl="0"/>
            <a:r>
              <a:rPr lang="en-US" sz="4400" dirty="0" smtClean="0"/>
              <a:t>IV. </a:t>
            </a:r>
            <a:r>
              <a:rPr lang="en-US" sz="4400" dirty="0" smtClean="0"/>
              <a:t>References</a:t>
            </a:r>
            <a:endParaRPr sz="2400" dirty="0"/>
          </a:p>
        </p:txBody>
      </p:sp>
      <p:sp>
        <p:nvSpPr>
          <p:cNvPr id="3" name="TextBox 2"/>
          <p:cNvSpPr txBox="1"/>
          <p:nvPr/>
        </p:nvSpPr>
        <p:spPr>
          <a:xfrm>
            <a:off x="957943" y="1523999"/>
            <a:ext cx="10546080" cy="5262979"/>
          </a:xfrm>
          <a:prstGeom prst="rect">
            <a:avLst/>
          </a:prstGeom>
          <a:noFill/>
        </p:spPr>
        <p:txBody>
          <a:bodyPr wrap="square" rtlCol="0">
            <a:spAutoFit/>
          </a:bodyPr>
          <a:lstStyle/>
          <a:p>
            <a:pPr marL="342900" indent="-342900">
              <a:buFontTx/>
              <a:buChar char="-"/>
            </a:pPr>
            <a:r>
              <a:rPr lang="en-US" sz="2400" dirty="0" smtClean="0"/>
              <a:t>Introduction </a:t>
            </a:r>
            <a:r>
              <a:rPr lang="en-US" sz="2400" dirty="0"/>
              <a:t>to Data </a:t>
            </a:r>
            <a:r>
              <a:rPr lang="en-US" sz="2400" dirty="0" smtClean="0"/>
              <a:t>Mining, </a:t>
            </a:r>
            <a:r>
              <a:rPr lang="en-US" sz="2400" dirty="0"/>
              <a:t>Tan, Steinbach</a:t>
            </a:r>
            <a:r>
              <a:rPr lang="en-US" sz="2400" dirty="0" smtClean="0"/>
              <a:t>, </a:t>
            </a:r>
            <a:r>
              <a:rPr lang="en-US" sz="2400" dirty="0" err="1" smtClean="0"/>
              <a:t>Karpatne</a:t>
            </a:r>
            <a:r>
              <a:rPr lang="en-US" sz="2400" dirty="0"/>
              <a:t>, </a:t>
            </a:r>
            <a:r>
              <a:rPr lang="en-US" sz="2400" dirty="0" smtClean="0"/>
              <a:t>Kumar.</a:t>
            </a:r>
          </a:p>
          <a:p>
            <a:pPr marL="342900" indent="-342900">
              <a:buFontTx/>
              <a:buChar char="-"/>
            </a:pPr>
            <a:endParaRPr lang="en-US" sz="2400" dirty="0" smtClean="0"/>
          </a:p>
          <a:p>
            <a:pPr marL="342900" indent="-342900">
              <a:buFontTx/>
              <a:buChar char="-"/>
            </a:pPr>
            <a:r>
              <a:rPr lang="en-US" sz="2400" dirty="0" smtClean="0"/>
              <a:t>Michigan </a:t>
            </a:r>
            <a:r>
              <a:rPr lang="en-US" sz="2400" dirty="0"/>
              <a:t>State University, Data Mining, </a:t>
            </a:r>
            <a:r>
              <a:rPr lang="tr-TR" sz="2400" dirty="0">
                <a:hlinkClick r:id="rId3"/>
              </a:rPr>
              <a:t>http://www.cse.msu.edu/~</a:t>
            </a:r>
            <a:r>
              <a:rPr lang="tr-TR" sz="2400" dirty="0" smtClean="0">
                <a:hlinkClick r:id="rId3"/>
              </a:rPr>
              <a:t>ptan/dmbook/software</a:t>
            </a:r>
            <a:endParaRPr lang="en-US" sz="2400" dirty="0" smtClean="0"/>
          </a:p>
          <a:p>
            <a:endParaRPr lang="en-US" sz="2400" dirty="0" smtClean="0"/>
          </a:p>
          <a:p>
            <a:r>
              <a:rPr lang="en-US" sz="2400" dirty="0"/>
              <a:t>-   </a:t>
            </a:r>
            <a:r>
              <a:rPr lang="en-US" sz="2400" dirty="0">
                <a:hlinkClick r:id="rId4"/>
              </a:rPr>
              <a:t>https://scipy-lectures.org</a:t>
            </a:r>
            <a:r>
              <a:rPr lang="en-US" sz="2400" dirty="0" smtClean="0">
                <a:hlinkClick r:id="rId4"/>
              </a:rPr>
              <a:t>/</a:t>
            </a:r>
            <a:r>
              <a:rPr lang="en-US" sz="2400" dirty="0" smtClean="0"/>
              <a:t> </a:t>
            </a:r>
          </a:p>
          <a:p>
            <a:endParaRPr lang="en-US" sz="2400" dirty="0" smtClean="0"/>
          </a:p>
          <a:p>
            <a:r>
              <a:rPr lang="en-US" sz="2400" dirty="0" smtClean="0"/>
              <a:t>-   </a:t>
            </a:r>
            <a:r>
              <a:rPr lang="en-US" sz="2400" dirty="0" err="1" smtClean="0"/>
              <a:t>Artifical</a:t>
            </a:r>
            <a:r>
              <a:rPr lang="en-US" sz="2400" dirty="0" smtClean="0"/>
              <a:t> Intelligence: Principles and Techniques, Stanford University.</a:t>
            </a:r>
          </a:p>
          <a:p>
            <a:pPr marL="342900" indent="-342900">
              <a:buFontTx/>
              <a:buChar char="-"/>
            </a:pPr>
            <a:endParaRPr lang="en-US" sz="2400" dirty="0"/>
          </a:p>
          <a:p>
            <a:r>
              <a:rPr lang="en-US" sz="2400" dirty="0" smtClean="0"/>
              <a:t>-   </a:t>
            </a:r>
            <a:r>
              <a:rPr lang="en-US" altLang="en-US" sz="2400" dirty="0">
                <a:latin typeface="Tahoma" panose="020B0604030504040204" pitchFamily="34" charset="0"/>
              </a:rPr>
              <a:t>Data Mining, Mu-Yu Lu, San Jose State </a:t>
            </a:r>
            <a:r>
              <a:rPr lang="en-US" altLang="en-US" sz="2400" dirty="0" smtClean="0">
                <a:latin typeface="Tahoma" panose="020B0604030504040204" pitchFamily="34" charset="0"/>
              </a:rPr>
              <a:t>University.</a:t>
            </a:r>
            <a:endParaRPr lang="en-US" sz="2400" dirty="0" smtClean="0"/>
          </a:p>
          <a:p>
            <a:pPr marL="342900" indent="-342900">
              <a:buFontTx/>
              <a:buChar char="-"/>
            </a:pPr>
            <a:endParaRPr lang="en-US" sz="2400" dirty="0"/>
          </a:p>
          <a:p>
            <a:r>
              <a:rPr lang="en-US" sz="2400" dirty="0" smtClean="0"/>
              <a:t>-   Clustering, </a:t>
            </a:r>
            <a:r>
              <a:rPr lang="en-US" sz="2400" dirty="0" err="1" smtClean="0"/>
              <a:t>Jia</a:t>
            </a:r>
            <a:r>
              <a:rPr lang="en-US" sz="2400" dirty="0" smtClean="0"/>
              <a:t>-Bin Huang, Virginia Tech University.</a:t>
            </a:r>
          </a:p>
          <a:p>
            <a:endParaRPr lang="en-US" sz="2400" dirty="0" smtClean="0"/>
          </a:p>
          <a:p>
            <a:r>
              <a:rPr lang="en-US" sz="2400" dirty="0" smtClean="0"/>
              <a:t>- The Data Science Design Manual, S. S. </a:t>
            </a:r>
            <a:r>
              <a:rPr lang="en-US" sz="2400" dirty="0" err="1" smtClean="0"/>
              <a:t>Skiena</a:t>
            </a:r>
            <a:r>
              <a:rPr lang="en-US" sz="2400" dirty="0" smtClean="0"/>
              <a:t>, Springer, 2017.</a:t>
            </a:r>
          </a:p>
        </p:txBody>
      </p:sp>
      <p:cxnSp>
        <p:nvCxnSpPr>
          <p:cNvPr id="4" name="Google Shape;91;p1"/>
          <p:cNvCxnSpPr/>
          <p:nvPr/>
        </p:nvCxnSpPr>
        <p:spPr>
          <a:xfrm>
            <a:off x="817075" y="1156627"/>
            <a:ext cx="11008132" cy="8533"/>
          </a:xfrm>
          <a:prstGeom prst="straightConnector1">
            <a:avLst/>
          </a:prstGeom>
          <a:noFill/>
          <a:ln w="9525" cap="flat" cmpd="sng">
            <a:solidFill>
              <a:srgbClr val="0000FF"/>
            </a:solidFill>
            <a:prstDash val="solid"/>
            <a:round/>
            <a:headEnd type="none" w="med" len="med"/>
            <a:tailEnd type="none" w="med" len="med"/>
          </a:ln>
        </p:spPr>
      </p:cxnSp>
    </p:spTree>
    <p:extLst>
      <p:ext uri="{BB962C8B-B14F-4D97-AF65-F5344CB8AC3E}">
        <p14:creationId xmlns:p14="http://schemas.microsoft.com/office/powerpoint/2010/main" val="21210413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391884" y="1323194"/>
            <a:ext cx="11469190" cy="4401205"/>
          </a:xfrm>
          <a:prstGeom prst="rect">
            <a:avLst/>
          </a:prstGeom>
        </p:spPr>
        <p:txBody>
          <a:bodyPr wrap="square">
            <a:spAutoFit/>
          </a:bodyPr>
          <a:lstStyle/>
          <a:p>
            <a:r>
              <a:rPr lang="en-US" sz="2000" b="1" dirty="0" smtClean="0">
                <a:latin typeface="Calibri" panose="020F0502020204030204" pitchFamily="34" charset="0"/>
                <a:cs typeface="Calibri" panose="020F0502020204030204" pitchFamily="34" charset="0"/>
              </a:rPr>
              <a:t>Example</a:t>
            </a:r>
            <a:r>
              <a:rPr lang="en-US" sz="2000" dirty="0" smtClean="0">
                <a:latin typeface="Calibri" panose="020F0502020204030204" pitchFamily="34" charset="0"/>
                <a:cs typeface="Calibri" panose="020F0502020204030204" pitchFamily="34" charset="0"/>
              </a:rPr>
              <a:t>: Download the Iris data set from the UCI machine learning repository (online). Use Pandas to read the CSV file and store them in a </a:t>
            </a:r>
            <a:r>
              <a:rPr lang="en-US" sz="2000" dirty="0" err="1" smtClean="0">
                <a:latin typeface="Calibri" panose="020F0502020204030204" pitchFamily="34" charset="0"/>
                <a:cs typeface="Calibri" panose="020F0502020204030204" pitchFamily="34" charset="0"/>
              </a:rPr>
              <a:t>DataFrame</a:t>
            </a:r>
            <a:r>
              <a:rPr lang="en-US" sz="2000" dirty="0" smtClean="0">
                <a:latin typeface="Calibri" panose="020F0502020204030204" pitchFamily="34" charset="0"/>
                <a:cs typeface="Calibri" panose="020F0502020204030204" pitchFamily="34" charset="0"/>
              </a:rPr>
              <a:t> (DF) object named data. Display first few rows of the data frame. </a:t>
            </a: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1187217" y="2179447"/>
            <a:ext cx="9935685" cy="4517443"/>
          </a:xfrm>
          <a:prstGeom prst="rect">
            <a:avLst/>
          </a:prstGeom>
        </p:spPr>
      </p:pic>
      <p:sp>
        <p:nvSpPr>
          <p:cNvPr id="6" name="Rectangle 2"/>
          <p:cNvSpPr txBox="1">
            <a:spLocks noChangeArrowheads="1"/>
          </p:cNvSpPr>
          <p:nvPr/>
        </p:nvSpPr>
        <p:spPr>
          <a:xfrm>
            <a:off x="803367" y="164829"/>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 Data Exploration in Python </a:t>
            </a:r>
            <a:endParaRPr lang="en-US" sz="4400" dirty="0">
              <a:solidFill>
                <a:schemeClr val="tx1"/>
              </a:solidFill>
            </a:endParaRPr>
          </a:p>
        </p:txBody>
      </p:sp>
    </p:spTree>
    <p:extLst>
      <p:ext uri="{BB962C8B-B14F-4D97-AF65-F5344CB8AC3E}">
        <p14:creationId xmlns:p14="http://schemas.microsoft.com/office/powerpoint/2010/main" val="30239298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31221" y="1323193"/>
            <a:ext cx="11016343" cy="4093428"/>
          </a:xfrm>
          <a:prstGeom prst="rect">
            <a:avLst/>
          </a:prstGeom>
        </p:spPr>
        <p:txBody>
          <a:bodyPr wrap="square">
            <a:spAutoFit/>
          </a:bodyPr>
          <a:lstStyle/>
          <a:p>
            <a:r>
              <a:rPr lang="en-US" sz="2000" b="1" dirty="0" smtClean="0">
                <a:latin typeface="Calibri" panose="020F0502020204030204" pitchFamily="34" charset="0"/>
                <a:cs typeface="Calibri" panose="020F0502020204030204" pitchFamily="34" charset="0"/>
              </a:rPr>
              <a:t>Example</a:t>
            </a:r>
            <a:r>
              <a:rPr lang="en-US" sz="2000" dirty="0" smtClean="0">
                <a:latin typeface="Calibri" panose="020F0502020204030204" pitchFamily="34" charset="0"/>
                <a:cs typeface="Calibri" panose="020F0502020204030204" pitchFamily="34" charset="0"/>
              </a:rPr>
              <a:t>: For the Iris data set: For each quantitative attribute (sepal length, sepal width, petal length,    </a:t>
            </a:r>
          </a:p>
          <a:p>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and petal width) </a:t>
            </a:r>
            <a:r>
              <a:rPr lang="en-US" sz="2000" dirty="0">
                <a:latin typeface="Calibri" panose="020F0502020204030204" pitchFamily="34" charset="0"/>
                <a:cs typeface="Calibri" panose="020F0502020204030204" pitchFamily="34" charset="0"/>
              </a:rPr>
              <a:t>calculate its average, standard deviation, minimum, and maximum values.</a:t>
            </a:r>
          </a:p>
          <a:p>
            <a:r>
              <a:rPr lang="en-US" sz="2000" dirty="0">
                <a:latin typeface="Calibri" panose="020F0502020204030204" pitchFamily="34" charset="0"/>
                <a:cs typeface="Calibri" panose="020F0502020204030204" pitchFamily="34" charset="0"/>
              </a:rPr>
              <a:t/>
            </a:r>
            <a:br>
              <a:rPr lang="en-US" sz="2000" dirty="0">
                <a:latin typeface="Calibri" panose="020F0502020204030204" pitchFamily="34" charset="0"/>
                <a:cs typeface="Calibri" panose="020F0502020204030204" pitchFamily="34" charset="0"/>
              </a:rPr>
            </a:br>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818605" y="2081347"/>
            <a:ext cx="9892937" cy="4667796"/>
          </a:xfrm>
          <a:prstGeom prst="rect">
            <a:avLst/>
          </a:prstGeom>
        </p:spPr>
      </p:pic>
      <p:sp>
        <p:nvSpPr>
          <p:cNvPr id="6" name="Rectangle 2"/>
          <p:cNvSpPr txBox="1">
            <a:spLocks noChangeArrowheads="1"/>
          </p:cNvSpPr>
          <p:nvPr/>
        </p:nvSpPr>
        <p:spPr>
          <a:xfrm>
            <a:off x="803367" y="164829"/>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 Data Exploration in Python </a:t>
            </a:r>
            <a:endParaRPr lang="en-US" sz="4400" dirty="0">
              <a:solidFill>
                <a:schemeClr val="tx1"/>
              </a:solidFill>
            </a:endParaRPr>
          </a:p>
        </p:txBody>
      </p:sp>
    </p:spTree>
    <p:extLst>
      <p:ext uri="{BB962C8B-B14F-4D97-AF65-F5344CB8AC3E}">
        <p14:creationId xmlns:p14="http://schemas.microsoft.com/office/powerpoint/2010/main" val="42011552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5" name="Rectangle 4"/>
          <p:cNvSpPr/>
          <p:nvPr/>
        </p:nvSpPr>
        <p:spPr>
          <a:xfrm>
            <a:off x="557347" y="1462531"/>
            <a:ext cx="11016343" cy="4093428"/>
          </a:xfrm>
          <a:prstGeom prst="rect">
            <a:avLst/>
          </a:prstGeom>
        </p:spPr>
        <p:txBody>
          <a:bodyPr wrap="square">
            <a:spAutoFit/>
          </a:bodyPr>
          <a:lstStyle/>
          <a:p>
            <a:r>
              <a:rPr lang="en-US" sz="2000" b="1" dirty="0" smtClean="0">
                <a:latin typeface="Calibri" panose="020F0502020204030204" pitchFamily="34" charset="0"/>
                <a:cs typeface="Calibri" panose="020F0502020204030204" pitchFamily="34" charset="0"/>
              </a:rPr>
              <a:t>Example</a:t>
            </a:r>
            <a:r>
              <a:rPr lang="en-US" sz="2000" dirty="0" smtClean="0">
                <a:latin typeface="Calibri" panose="020F0502020204030204" pitchFamily="34" charset="0"/>
                <a:cs typeface="Calibri" panose="020F0502020204030204" pitchFamily="34" charset="0"/>
              </a:rPr>
              <a:t>: For the Iris data set: For each qualitative attribute (class), count the frequency for each of its   </a:t>
            </a:r>
          </a:p>
          <a:p>
            <a:r>
              <a:rPr lang="en-US" sz="2000" dirty="0">
                <a:latin typeface="Calibri" panose="020F0502020204030204" pitchFamily="34" charset="0"/>
                <a:cs typeface="Calibri" panose="020F0502020204030204" pitchFamily="34" charset="0"/>
              </a:rPr>
              <a:t> </a:t>
            </a:r>
            <a:r>
              <a:rPr lang="en-US" sz="2000" dirty="0" smtClean="0">
                <a:latin typeface="Calibri" panose="020F0502020204030204" pitchFamily="34" charset="0"/>
                <a:cs typeface="Calibri" panose="020F0502020204030204" pitchFamily="34" charset="0"/>
              </a:rPr>
              <a:t>                 distinct values.</a:t>
            </a:r>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
            </a:r>
            <a:br>
              <a:rPr lang="en-US" sz="2000" dirty="0">
                <a:latin typeface="Calibri" panose="020F0502020204030204" pitchFamily="34" charset="0"/>
                <a:cs typeface="Calibri" panose="020F0502020204030204" pitchFamily="34" charset="0"/>
              </a:rPr>
            </a:br>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cxnSp>
        <p:nvCxnSpPr>
          <p:cNvPr id="10" name="Google Shape;91;p1"/>
          <p:cNvCxnSpPr/>
          <p:nvPr/>
        </p:nvCxnSpPr>
        <p:spPr>
          <a:xfrm>
            <a:off x="764821" y="1200180"/>
            <a:ext cx="11008132" cy="8533"/>
          </a:xfrm>
          <a:prstGeom prst="straightConnector1">
            <a:avLst/>
          </a:prstGeom>
          <a:noFill/>
          <a:ln w="9525" cap="flat" cmpd="sng">
            <a:solidFill>
              <a:srgbClr val="0000FF"/>
            </a:solidFill>
            <a:prstDash val="solid"/>
            <a:round/>
            <a:headEnd type="none" w="med" len="med"/>
            <a:tailEnd type="none" w="med" len="med"/>
          </a:ln>
        </p:spPr>
      </p:cxnSp>
      <p:pic>
        <p:nvPicPr>
          <p:cNvPr id="3" name="Picture 2"/>
          <p:cNvPicPr>
            <a:picLocks noChangeAspect="1"/>
          </p:cNvPicPr>
          <p:nvPr/>
        </p:nvPicPr>
        <p:blipFill>
          <a:blip r:embed="rId3"/>
          <a:stretch>
            <a:fillRect/>
          </a:stretch>
        </p:blipFill>
        <p:spPr>
          <a:xfrm>
            <a:off x="352246" y="2396681"/>
            <a:ext cx="11674291" cy="1940188"/>
          </a:xfrm>
          <a:prstGeom prst="rect">
            <a:avLst/>
          </a:prstGeom>
        </p:spPr>
      </p:pic>
      <p:sp>
        <p:nvSpPr>
          <p:cNvPr id="6" name="Rectangle 2"/>
          <p:cNvSpPr txBox="1">
            <a:spLocks noChangeArrowheads="1"/>
          </p:cNvSpPr>
          <p:nvPr/>
        </p:nvSpPr>
        <p:spPr>
          <a:xfrm>
            <a:off x="803367" y="164829"/>
            <a:ext cx="10515600" cy="836658"/>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lvl="0"/>
            <a:r>
              <a:rPr lang="en-US" sz="4400" dirty="0" smtClean="0"/>
              <a:t>I. Data Exploration in Python </a:t>
            </a:r>
            <a:endParaRPr lang="en-US" sz="4400" dirty="0">
              <a:solidFill>
                <a:schemeClr val="tx1"/>
              </a:solidFill>
            </a:endParaRPr>
          </a:p>
        </p:txBody>
      </p:sp>
    </p:spTree>
    <p:extLst>
      <p:ext uri="{BB962C8B-B14F-4D97-AF65-F5344CB8AC3E}">
        <p14:creationId xmlns:p14="http://schemas.microsoft.com/office/powerpoint/2010/main" val="256898057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z_1&#10;$&#10;&#10;\end{document}"/>
  <p:tag name="IGUANATEXSIZE" val="2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3&#10;$&#10;&#10;\end{document}"/>
  <p:tag name="IGUANATEXSIZE" val="2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3&#10;$&#10;&#10;\end{document}"/>
  <p:tag name="IGUANATEXSIZE" val="20"/>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z_1&#10;$&#10;&#10;\end{document}"/>
  <p:tag name="IGUANATEXSIZE" val="20"/>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z_2&#10;$&#10;&#10;\end{document}"/>
  <p:tag name="IGUANATEXSIZE" val="20"/>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1)}&#10;$&#10;&#10;\end{document}"/>
  <p:tag name="IGUANATEXSIZE" val="26"/>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rightarrow z^{(1)}&#10;$&#10;&#10;\end{document}"/>
  <p:tag name="IGUANATEXSIZE" val="26"/>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rightarrow z^{(2)}&#10;$&#10;&#10;\end{document}"/>
  <p:tag name="IGUANATEXSIZE" val="26"/>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2)}&#10;$&#10;&#10;\end{document}"/>
  <p:tag name="IGUANATEXSIZE" val="26"/>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m)}&#10;$&#10;&#10;\end{document}"/>
  <p:tag name="IGUANATEXSIZE" val="26"/>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rightarrow z^{(m)}&#10;$&#10;&#10;\end{document}"/>
  <p:tag name="IGUANATEXSIZE" val="26"/>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vdots&#10;$&#10;&#10;\end{document}"/>
  <p:tag name="IGUANATEXSIZE" val="26"/>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13513</TotalTime>
  <Words>3362</Words>
  <Application>Microsoft Office PowerPoint</Application>
  <PresentationFormat>Widescreen</PresentationFormat>
  <Paragraphs>540</Paragraphs>
  <Slides>68</Slides>
  <Notes>60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5" baseType="lpstr">
      <vt:lpstr>Arial</vt:lpstr>
      <vt:lpstr>Calibri</vt:lpstr>
      <vt:lpstr>Tahoma</vt:lpstr>
      <vt:lpstr>Times New Roman</vt:lpstr>
      <vt:lpstr>Wingdings</vt:lpstr>
      <vt:lpstr>Office Theme</vt:lpstr>
      <vt:lpstr>Equation</vt:lpstr>
      <vt:lpstr>INFT 6903 Data Science  Week 6: Clustering (Machine learning)/Part I</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PowerPoint Presentation</vt:lpstr>
      <vt:lpstr>PowerPoint Presentation</vt:lpstr>
      <vt:lpstr>Example: There are 400 face images in the Olivetti Face Dataset (40 individuals and 10                    different poses for each individual)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Flowchart of k-means algorithm:</vt:lpstr>
      <vt:lpstr>Algorithmic steps of k-means algorithm:</vt:lpstr>
      <vt:lpstr>PowerPoint Presentation</vt:lpstr>
      <vt:lpstr>IV.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Tolga Ensari</dc:creator>
  <cp:lastModifiedBy>Tolga Ensari</cp:lastModifiedBy>
  <cp:revision>1278</cp:revision>
  <dcterms:created xsi:type="dcterms:W3CDTF">2021-02-27T21:05:46Z</dcterms:created>
  <dcterms:modified xsi:type="dcterms:W3CDTF">2022-07-06T19:35:49Z</dcterms:modified>
</cp:coreProperties>
</file>